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49"/>
  </p:notesMasterIdLst>
  <p:sldIdLst>
    <p:sldId id="324" r:id="rId2"/>
    <p:sldId id="305" r:id="rId3"/>
    <p:sldId id="306" r:id="rId4"/>
    <p:sldId id="312" r:id="rId5"/>
    <p:sldId id="339" r:id="rId6"/>
    <p:sldId id="340" r:id="rId7"/>
    <p:sldId id="341" r:id="rId8"/>
    <p:sldId id="307" r:id="rId9"/>
    <p:sldId id="308" r:id="rId10"/>
    <p:sldId id="309" r:id="rId11"/>
    <p:sldId id="351" r:id="rId12"/>
    <p:sldId id="310" r:id="rId13"/>
    <p:sldId id="325" r:id="rId14"/>
    <p:sldId id="311" r:id="rId15"/>
    <p:sldId id="342" r:id="rId16"/>
    <p:sldId id="318" r:id="rId17"/>
    <p:sldId id="319" r:id="rId18"/>
    <p:sldId id="328" r:id="rId19"/>
    <p:sldId id="320" r:id="rId20"/>
    <p:sldId id="326" r:id="rId21"/>
    <p:sldId id="327" r:id="rId22"/>
    <p:sldId id="398" r:id="rId23"/>
    <p:sldId id="399" r:id="rId24"/>
    <p:sldId id="329" r:id="rId25"/>
    <p:sldId id="330" r:id="rId26"/>
    <p:sldId id="331" r:id="rId27"/>
    <p:sldId id="332" r:id="rId28"/>
    <p:sldId id="392" r:id="rId29"/>
    <p:sldId id="396" r:id="rId30"/>
    <p:sldId id="349" r:id="rId31"/>
    <p:sldId id="397" r:id="rId32"/>
    <p:sldId id="350" r:id="rId33"/>
    <p:sldId id="333" r:id="rId34"/>
    <p:sldId id="334" r:id="rId35"/>
    <p:sldId id="335" r:id="rId36"/>
    <p:sldId id="322" r:id="rId37"/>
    <p:sldId id="336" r:id="rId38"/>
    <p:sldId id="321" r:id="rId39"/>
    <p:sldId id="323" r:id="rId40"/>
    <p:sldId id="337" r:id="rId41"/>
    <p:sldId id="343" r:id="rId42"/>
    <p:sldId id="344" r:id="rId43"/>
    <p:sldId id="345" r:id="rId44"/>
    <p:sldId id="346" r:id="rId45"/>
    <p:sldId id="347" r:id="rId46"/>
    <p:sldId id="348" r:id="rId47"/>
    <p:sldId id="338" r:id="rId48"/>
  </p:sldIdLst>
  <p:sldSz cx="9144000" cy="6858000" type="screen4x3"/>
  <p:notesSz cx="6858000" cy="9144000"/>
  <p:defaultTextStyle>
    <a:defPPr>
      <a:defRPr lang="zh-CN"/>
    </a:defPPr>
    <a:lvl1pPr algn="l" rtl="0" fontAlgn="base">
      <a:spcBef>
        <a:spcPct val="20000"/>
      </a:spcBef>
      <a:spcAft>
        <a:spcPct val="0"/>
      </a:spcAft>
      <a:defRPr kumimoji="1" sz="2800" kern="1200">
        <a:solidFill>
          <a:srgbClr val="006666"/>
        </a:solidFill>
        <a:latin typeface="Times New Roman" panose="02020603050405020304" pitchFamily="18" charset="0"/>
        <a:ea typeface="宋体" panose="02010600030101010101" pitchFamily="2" charset="-122"/>
        <a:cs typeface="+mn-cs"/>
      </a:defRPr>
    </a:lvl1pPr>
    <a:lvl2pPr marL="457200" algn="l" rtl="0" fontAlgn="base">
      <a:spcBef>
        <a:spcPct val="20000"/>
      </a:spcBef>
      <a:spcAft>
        <a:spcPct val="0"/>
      </a:spcAft>
      <a:defRPr kumimoji="1" sz="2800" kern="1200">
        <a:solidFill>
          <a:srgbClr val="006666"/>
        </a:solidFill>
        <a:latin typeface="Times New Roman" panose="02020603050405020304" pitchFamily="18" charset="0"/>
        <a:ea typeface="宋体" panose="02010600030101010101" pitchFamily="2" charset="-122"/>
        <a:cs typeface="+mn-cs"/>
      </a:defRPr>
    </a:lvl2pPr>
    <a:lvl3pPr marL="914400" algn="l" rtl="0" fontAlgn="base">
      <a:spcBef>
        <a:spcPct val="20000"/>
      </a:spcBef>
      <a:spcAft>
        <a:spcPct val="0"/>
      </a:spcAft>
      <a:defRPr kumimoji="1" sz="2800" kern="1200">
        <a:solidFill>
          <a:srgbClr val="006666"/>
        </a:solidFill>
        <a:latin typeface="Times New Roman" panose="02020603050405020304" pitchFamily="18" charset="0"/>
        <a:ea typeface="宋体" panose="02010600030101010101" pitchFamily="2" charset="-122"/>
        <a:cs typeface="+mn-cs"/>
      </a:defRPr>
    </a:lvl3pPr>
    <a:lvl4pPr marL="1371600" algn="l" rtl="0" fontAlgn="base">
      <a:spcBef>
        <a:spcPct val="20000"/>
      </a:spcBef>
      <a:spcAft>
        <a:spcPct val="0"/>
      </a:spcAft>
      <a:defRPr kumimoji="1" sz="2800" kern="1200">
        <a:solidFill>
          <a:srgbClr val="006666"/>
        </a:solidFill>
        <a:latin typeface="Times New Roman" panose="02020603050405020304" pitchFamily="18" charset="0"/>
        <a:ea typeface="宋体" panose="02010600030101010101" pitchFamily="2" charset="-122"/>
        <a:cs typeface="+mn-cs"/>
      </a:defRPr>
    </a:lvl4pPr>
    <a:lvl5pPr marL="1828800" algn="l" rtl="0" fontAlgn="base">
      <a:spcBef>
        <a:spcPct val="20000"/>
      </a:spcBef>
      <a:spcAft>
        <a:spcPct val="0"/>
      </a:spcAft>
      <a:defRPr kumimoji="1" sz="2800" kern="1200">
        <a:solidFill>
          <a:srgbClr val="006666"/>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800" kern="1200">
        <a:solidFill>
          <a:srgbClr val="006666"/>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800" kern="1200">
        <a:solidFill>
          <a:srgbClr val="006666"/>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800" kern="1200">
        <a:solidFill>
          <a:srgbClr val="006666"/>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800" kern="1200">
        <a:solidFill>
          <a:srgbClr val="006666"/>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006666"/>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64" autoAdjust="0"/>
    <p:restoredTop sz="76355" autoAdjust="0"/>
  </p:normalViewPr>
  <p:slideViewPr>
    <p:cSldViewPr>
      <p:cViewPr varScale="1">
        <p:scale>
          <a:sx n="63" d="100"/>
          <a:sy n="63" d="100"/>
        </p:scale>
        <p:origin x="228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 Id="rId4" Type="http://schemas.openxmlformats.org/officeDocument/2006/relationships/image" Target="../media/image2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 Id="rId4" Type="http://schemas.openxmlformats.org/officeDocument/2006/relationships/image" Target="../media/image35.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 Id="rId5" Type="http://schemas.openxmlformats.org/officeDocument/2006/relationships/image" Target="../media/image43.wmf"/><Relationship Id="rId4" Type="http://schemas.openxmlformats.org/officeDocument/2006/relationships/image" Target="../media/image42.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569568-EC96-44C9-8233-D02A9324E758}" type="datetimeFigureOut">
              <a:rPr lang="zh-CN" altLang="en-US" smtClean="0"/>
              <a:t>2022/9/21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563D51-7C6B-4058-AB6E-3FA9A5DE1F6A}" type="slidenum">
              <a:rPr lang="zh-CN" altLang="en-US" smtClean="0"/>
              <a:t>‹#›</a:t>
            </a:fld>
            <a:endParaRPr lang="zh-CN" altLang="en-US"/>
          </a:p>
        </p:txBody>
      </p:sp>
    </p:spTree>
    <p:extLst>
      <p:ext uri="{BB962C8B-B14F-4D97-AF65-F5344CB8AC3E}">
        <p14:creationId xmlns:p14="http://schemas.microsoft.com/office/powerpoint/2010/main" val="531060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如成绩属性可有离散值：优、良、中、合格、不合格，可对该属性分配五个神元（节点），如果成绩属性值为优，各神经元输入值可为：</a:t>
            </a:r>
            <a:r>
              <a:rPr lang="en-US" altLang="zh-CN" dirty="0" smtClean="0"/>
              <a:t>10000</a:t>
            </a:r>
            <a:r>
              <a:rPr lang="zh-CN" altLang="en-US" smtClean="0"/>
              <a:t>；如果</a:t>
            </a:r>
            <a:r>
              <a:rPr lang="zh-CN" altLang="en-US" dirty="0" smtClean="0"/>
              <a:t>为中，各神经元输入值可为：</a:t>
            </a:r>
            <a:r>
              <a:rPr lang="en-US" altLang="zh-CN" dirty="0" smtClean="0"/>
              <a:t>00100</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46563D51-7C6B-4058-AB6E-3FA9A5DE1F6A}" type="slidenum">
              <a:rPr lang="zh-CN" altLang="en-US" smtClean="0"/>
              <a:t>19</a:t>
            </a:fld>
            <a:endParaRPr lang="zh-CN" altLang="en-US"/>
          </a:p>
        </p:txBody>
      </p:sp>
    </p:spTree>
    <p:extLst>
      <p:ext uri="{BB962C8B-B14F-4D97-AF65-F5344CB8AC3E}">
        <p14:creationId xmlns:p14="http://schemas.microsoft.com/office/powerpoint/2010/main" val="711691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563D51-7C6B-4058-AB6E-3FA9A5DE1F6A}" type="slidenum">
              <a:rPr lang="zh-CN" altLang="en-US" smtClean="0"/>
              <a:t>22</a:t>
            </a:fld>
            <a:endParaRPr lang="zh-CN" altLang="en-US"/>
          </a:p>
        </p:txBody>
      </p:sp>
    </p:spTree>
    <p:extLst>
      <p:ext uri="{BB962C8B-B14F-4D97-AF65-F5344CB8AC3E}">
        <p14:creationId xmlns:p14="http://schemas.microsoft.com/office/powerpoint/2010/main" val="1412478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smtClean="0"/>
                  <a:t>注意：权重修正公式中，</a:t>
                </a:r>
                <a:r>
                  <a:rPr lang="en-US" altLang="zh-CN" dirty="0" smtClean="0"/>
                  <a:t>E</a:t>
                </a:r>
                <a:r>
                  <a:rPr lang="zh-CN" altLang="en-US" dirty="0" smtClean="0"/>
                  <a:t>的梯度是一个向量，当用梯度下降法时，要求</a:t>
                </a:r>
                <a:r>
                  <a:rPr lang="en-US" altLang="zh-CN" dirty="0" smtClean="0"/>
                  <a:t>E</a:t>
                </a:r>
                <a:r>
                  <a:rPr lang="zh-CN" altLang="en-US" dirty="0" smtClean="0"/>
                  <a:t>的向量方向要与梯度向量方向相反，这时，</a:t>
                </a:r>
                <a:r>
                  <a:rPr lang="en-US" altLang="zh-CN" dirty="0" smtClean="0"/>
                  <a:t>E</a:t>
                </a:r>
                <a:r>
                  <a:rPr lang="zh-CN" altLang="en-US" dirty="0" smtClean="0"/>
                  <a:t>向量方向与梯度方向夹角</a:t>
                </a:r>
                <a:r>
                  <a:rPr lang="en-US" altLang="zh-CN" dirty="0" smtClean="0"/>
                  <a:t>=180</a:t>
                </a:r>
                <a:r>
                  <a:rPr lang="zh-CN" altLang="en-US" dirty="0" smtClean="0"/>
                  <a:t>，</a:t>
                </a:r>
                <a:r>
                  <a:rPr lang="en-US" altLang="zh-CN" dirty="0" smtClean="0"/>
                  <a:t>cos</a:t>
                </a:r>
                <a:r>
                  <a:rPr lang="el-GR" altLang="zh-CN" dirty="0" smtClean="0"/>
                  <a:t>θ</a:t>
                </a:r>
                <a:r>
                  <a:rPr lang="en-US" altLang="zh-CN" dirty="0" smtClean="0"/>
                  <a:t>=-1</a:t>
                </a:r>
                <a:r>
                  <a:rPr lang="zh-CN" altLang="en-US" dirty="0" smtClean="0"/>
                  <a:t>，</a:t>
                </a:r>
                <a:r>
                  <a:rPr lang="en-US" altLang="zh-CN" dirty="0" smtClean="0"/>
                  <a:t>E</a:t>
                </a:r>
                <a:r>
                  <a:rPr lang="zh-CN" altLang="en-US" dirty="0" smtClean="0"/>
                  <a:t>向量的方向导数就等于负梯度的模。即：</a:t>
                </a:r>
                <a:endParaRPr lang="en-US" altLang="zh-CN" dirty="0" smtClean="0"/>
              </a:p>
              <a:p>
                <a:endParaRPr lang="en-US" altLang="zh-CN" dirty="0" smtClean="0"/>
              </a:p>
              <a:p>
                <a:pPr algn="ctr"/>
                <a14:m>
                  <m:oMath xmlns:m="http://schemas.openxmlformats.org/officeDocument/2006/math">
                    <m:sSub>
                      <m:sSubPr>
                        <m:ctrlPr>
                          <a:rPr lang="zh-CN" altLang="zh-CN" sz="1200" i="1" smtClean="0">
                            <a:solidFill>
                              <a:schemeClr val="tx1"/>
                            </a:solidFill>
                            <a:latin typeface="Cambria Math" panose="02040503050406030204" pitchFamily="18" charset="0"/>
                          </a:rPr>
                        </m:ctrlPr>
                      </m:sSubPr>
                      <m:e>
                        <m:r>
                          <a:rPr lang="en-US" altLang="zh-CN" sz="1200" i="1">
                            <a:solidFill>
                              <a:schemeClr val="tx1"/>
                            </a:solidFill>
                            <a:latin typeface="Cambria Math"/>
                          </a:rPr>
                          <m:t>𝑓</m:t>
                        </m:r>
                      </m:e>
                      <m:sub>
                        <m:r>
                          <a:rPr lang="en-US" altLang="zh-CN" sz="1200" i="1">
                            <a:solidFill>
                              <a:schemeClr val="tx1"/>
                            </a:solidFill>
                            <a:latin typeface="Cambria Math"/>
                          </a:rPr>
                          <m:t>𝑙</m:t>
                        </m:r>
                      </m:sub>
                    </m:sSub>
                    <m:d>
                      <m:dPr>
                        <m:ctrlPr>
                          <a:rPr lang="zh-CN" altLang="zh-CN" sz="1200" i="1">
                            <a:solidFill>
                              <a:schemeClr val="tx1"/>
                            </a:solidFill>
                            <a:latin typeface="Cambria Math" panose="02040503050406030204" pitchFamily="18" charset="0"/>
                          </a:rPr>
                        </m:ctrlPr>
                      </m:dPr>
                      <m:e>
                        <m:r>
                          <a:rPr lang="en-US" altLang="zh-CN" sz="1200" i="1">
                            <a:solidFill>
                              <a:schemeClr val="tx1"/>
                            </a:solidFill>
                            <a:latin typeface="Cambria Math"/>
                          </a:rPr>
                          <m:t>𝑃</m:t>
                        </m:r>
                      </m:e>
                    </m:d>
                    <m:r>
                      <a:rPr lang="en-US" altLang="zh-CN" sz="1200" i="1">
                        <a:solidFill>
                          <a:schemeClr val="tx1"/>
                        </a:solidFill>
                        <a:latin typeface="Cambria Math"/>
                      </a:rPr>
                      <m:t>=|</m:t>
                    </m:r>
                    <m:r>
                      <m:rPr>
                        <m:sty m:val="p"/>
                      </m:rPr>
                      <a:rPr lang="en-US" altLang="zh-CN" sz="1200">
                        <a:solidFill>
                          <a:schemeClr val="tx1"/>
                        </a:solidFill>
                        <a:latin typeface="Cambria Math"/>
                      </a:rPr>
                      <m:t>grad</m:t>
                    </m:r>
                    <m:r>
                      <a:rPr lang="en-US" altLang="zh-CN" sz="1200" i="1">
                        <a:solidFill>
                          <a:schemeClr val="tx1"/>
                        </a:solidFill>
                        <a:latin typeface="Cambria Math"/>
                      </a:rPr>
                      <m:t> </m:t>
                    </m:r>
                    <m:r>
                      <a:rPr lang="en-US" altLang="zh-CN" sz="1200" i="1">
                        <a:solidFill>
                          <a:schemeClr val="tx1"/>
                        </a:solidFill>
                        <a:latin typeface="Cambria Math"/>
                      </a:rPr>
                      <m:t>𝑢</m:t>
                    </m:r>
                    <m:r>
                      <a:rPr lang="en-US" altLang="zh-CN" sz="1200" i="1">
                        <a:solidFill>
                          <a:schemeClr val="tx1"/>
                        </a:solidFill>
                        <a:latin typeface="Cambria Math"/>
                      </a:rPr>
                      <m:t>|</m:t>
                    </m:r>
                    <m:func>
                      <m:funcPr>
                        <m:ctrlPr>
                          <a:rPr lang="zh-CN" altLang="zh-CN" sz="1200" i="1">
                            <a:solidFill>
                              <a:schemeClr val="tx1"/>
                            </a:solidFill>
                            <a:latin typeface="Cambria Math" panose="02040503050406030204" pitchFamily="18" charset="0"/>
                          </a:rPr>
                        </m:ctrlPr>
                      </m:funcPr>
                      <m:fName>
                        <m:r>
                          <m:rPr>
                            <m:sty m:val="p"/>
                          </m:rPr>
                          <a:rPr lang="en-US" altLang="zh-CN" sz="1200">
                            <a:solidFill>
                              <a:schemeClr val="tx1"/>
                            </a:solidFill>
                            <a:latin typeface="Cambria Math"/>
                          </a:rPr>
                          <m:t>cos</m:t>
                        </m:r>
                      </m:fName>
                      <m:e>
                        <m:r>
                          <a:rPr lang="en-US" altLang="zh-CN" sz="1200" i="1">
                            <a:solidFill>
                              <a:schemeClr val="tx1"/>
                            </a:solidFill>
                            <a:latin typeface="Cambria Math"/>
                          </a:rPr>
                          <m:t>𝜃</m:t>
                        </m:r>
                      </m:e>
                    </m:func>
                  </m:oMath>
                </a14:m>
                <a:r>
                  <a:rPr lang="en-US" altLang="zh-CN" dirty="0" smtClean="0"/>
                  <a:t>=-</a:t>
                </a:r>
                <a14:m>
                  <m:oMath xmlns:m="http://schemas.openxmlformats.org/officeDocument/2006/math">
                    <m:r>
                      <a:rPr lang="en-US" altLang="zh-CN" sz="1200" i="1" smtClean="0">
                        <a:solidFill>
                          <a:schemeClr val="tx1"/>
                        </a:solidFill>
                        <a:latin typeface="Cambria Math"/>
                      </a:rPr>
                      <m:t>|</m:t>
                    </m:r>
                    <m:r>
                      <m:rPr>
                        <m:sty m:val="p"/>
                      </m:rPr>
                      <a:rPr lang="en-US" altLang="zh-CN" sz="1200">
                        <a:solidFill>
                          <a:schemeClr val="tx1"/>
                        </a:solidFill>
                        <a:latin typeface="Cambria Math"/>
                      </a:rPr>
                      <m:t>grad</m:t>
                    </m:r>
                    <m:r>
                      <a:rPr lang="en-US" altLang="zh-CN" sz="1200" i="1">
                        <a:solidFill>
                          <a:schemeClr val="tx1"/>
                        </a:solidFill>
                        <a:latin typeface="Cambria Math"/>
                      </a:rPr>
                      <m:t> </m:t>
                    </m:r>
                    <m:r>
                      <a:rPr lang="en-US" altLang="zh-CN" sz="1200" i="1">
                        <a:solidFill>
                          <a:schemeClr val="tx1"/>
                        </a:solidFill>
                        <a:latin typeface="Cambria Math"/>
                      </a:rPr>
                      <m:t>𝑢</m:t>
                    </m:r>
                    <m:r>
                      <a:rPr lang="en-US" altLang="zh-CN" sz="1200" i="1">
                        <a:solidFill>
                          <a:schemeClr val="tx1"/>
                        </a:solidFill>
                        <a:latin typeface="Cambria Math"/>
                      </a:rPr>
                      <m:t>|</m:t>
                    </m:r>
                  </m:oMath>
                </a14:m>
                <a:endParaRPr lang="en-US" altLang="zh-CN" dirty="0" smtClean="0"/>
              </a:p>
              <a:p>
                <a:r>
                  <a:rPr lang="en-US" altLang="zh-CN" dirty="0" smtClean="0"/>
                  <a:t>E</a:t>
                </a:r>
                <a:r>
                  <a:rPr lang="zh-CN" altLang="en-US" dirty="0" smtClean="0"/>
                  <a:t>向量就是</a:t>
                </a:r>
                <a:r>
                  <a:rPr lang="en-US" altLang="zh-CN" dirty="0" smtClean="0"/>
                  <a:t>E</a:t>
                </a:r>
                <a:r>
                  <a:rPr lang="zh-CN" altLang="en-US" dirty="0" smtClean="0"/>
                  <a:t>对各</a:t>
                </a:r>
                <a:r>
                  <a:rPr lang="en-US" altLang="zh-CN" dirty="0" smtClean="0"/>
                  <a:t>w</a:t>
                </a:r>
                <a:r>
                  <a:rPr lang="zh-CN" altLang="en-US" dirty="0" smtClean="0"/>
                  <a:t>的偏导组成。</a:t>
                </a:r>
                <a:endParaRPr lang="zh-CN" altLang="en-US" dirty="0"/>
              </a:p>
            </p:txBody>
          </p:sp>
        </mc:Choice>
        <mc:Fallback xmlns="">
          <p:sp>
            <p:nvSpPr>
              <p:cNvPr id="3" name="备注占位符 2"/>
              <p:cNvSpPr>
                <a:spLocks noGrp="1"/>
              </p:cNvSpPr>
              <p:nvPr>
                <p:ph type="body" idx="1"/>
              </p:nvPr>
            </p:nvSpPr>
            <p:spPr/>
            <p:txBody>
              <a:bodyPr/>
              <a:lstStyle/>
              <a:p>
                <a:r>
                  <a:rPr lang="zh-CN" altLang="en-US" dirty="0" smtClean="0"/>
                  <a:t>注意：权重修正公式中，</a:t>
                </a:r>
                <a:r>
                  <a:rPr lang="en-US" altLang="zh-CN" dirty="0" smtClean="0"/>
                  <a:t>E</a:t>
                </a:r>
                <a:r>
                  <a:rPr lang="zh-CN" altLang="en-US" dirty="0" smtClean="0"/>
                  <a:t>的梯度是一个向量，当用梯度下降法时，要求</a:t>
                </a:r>
                <a:r>
                  <a:rPr lang="en-US" altLang="zh-CN" dirty="0" smtClean="0"/>
                  <a:t>E</a:t>
                </a:r>
                <a:r>
                  <a:rPr lang="zh-CN" altLang="en-US" dirty="0" smtClean="0"/>
                  <a:t>的向量方向要与梯度向量方向相反，这时，</a:t>
                </a:r>
                <a:r>
                  <a:rPr lang="en-US" altLang="zh-CN" dirty="0" smtClean="0"/>
                  <a:t>E</a:t>
                </a:r>
                <a:r>
                  <a:rPr lang="zh-CN" altLang="en-US" dirty="0" smtClean="0"/>
                  <a:t>向量方向与梯度方向夹角</a:t>
                </a:r>
                <a:r>
                  <a:rPr lang="en-US" altLang="zh-CN" dirty="0" smtClean="0"/>
                  <a:t>=180</a:t>
                </a:r>
                <a:r>
                  <a:rPr lang="zh-CN" altLang="en-US" dirty="0" smtClean="0"/>
                  <a:t>，</a:t>
                </a:r>
                <a:r>
                  <a:rPr lang="en-US" altLang="zh-CN" dirty="0" smtClean="0"/>
                  <a:t>cos</a:t>
                </a:r>
                <a:r>
                  <a:rPr lang="el-GR" altLang="zh-CN" dirty="0" smtClean="0"/>
                  <a:t>θ</a:t>
                </a:r>
                <a:r>
                  <a:rPr lang="en-US" altLang="zh-CN" dirty="0" smtClean="0"/>
                  <a:t>=-1</a:t>
                </a:r>
                <a:r>
                  <a:rPr lang="zh-CN" altLang="en-US" dirty="0" smtClean="0"/>
                  <a:t>，</a:t>
                </a:r>
                <a:r>
                  <a:rPr lang="en-US" altLang="zh-CN" dirty="0" smtClean="0"/>
                  <a:t>E</a:t>
                </a:r>
                <a:r>
                  <a:rPr lang="zh-CN" altLang="en-US" dirty="0" smtClean="0"/>
                  <a:t>向量的方向导数就等于负梯度的模。即：</a:t>
                </a:r>
                <a:endParaRPr lang="en-US" altLang="zh-CN" dirty="0" smtClean="0"/>
              </a:p>
              <a:p>
                <a:endParaRPr lang="en-US" altLang="zh-CN" dirty="0" smtClean="0"/>
              </a:p>
              <a:p>
                <a:pPr algn="ctr"/>
                <a:r>
                  <a:rPr lang="en-US" altLang="zh-CN" sz="1200" i="0">
                    <a:solidFill>
                      <a:schemeClr val="tx1"/>
                    </a:solidFill>
                    <a:latin typeface="Cambria Math"/>
                  </a:rPr>
                  <a:t>𝑓</a:t>
                </a:r>
                <a:r>
                  <a:rPr lang="zh-CN" altLang="zh-CN" sz="1200" i="0" smtClean="0">
                    <a:solidFill>
                      <a:schemeClr val="tx1"/>
                    </a:solidFill>
                    <a:latin typeface="Cambria Math" panose="02040503050406030204" pitchFamily="18" charset="0"/>
                  </a:rPr>
                  <a:t>_</a:t>
                </a:r>
                <a:r>
                  <a:rPr lang="en-US" altLang="zh-CN" sz="1200" i="0">
                    <a:solidFill>
                      <a:schemeClr val="tx1"/>
                    </a:solidFill>
                    <a:latin typeface="Cambria Math"/>
                  </a:rPr>
                  <a:t>𝑙</a:t>
                </a:r>
                <a:r>
                  <a:rPr lang="zh-CN" altLang="zh-CN" sz="1200" i="0">
                    <a:solidFill>
                      <a:schemeClr val="tx1"/>
                    </a:solidFill>
                    <a:latin typeface="Cambria Math" panose="02040503050406030204" pitchFamily="18" charset="0"/>
                  </a:rPr>
                  <a:t> (</a:t>
                </a:r>
                <a:r>
                  <a:rPr lang="en-US" altLang="zh-CN" sz="1200" i="0">
                    <a:solidFill>
                      <a:schemeClr val="tx1"/>
                    </a:solidFill>
                    <a:latin typeface="Cambria Math"/>
                  </a:rPr>
                  <a:t>𝑃</a:t>
                </a:r>
                <a:r>
                  <a:rPr lang="en-US" altLang="zh-CN" sz="1200" i="0">
                    <a:solidFill>
                      <a:schemeClr val="tx1"/>
                    </a:solidFill>
                    <a:latin typeface="Cambria Math" panose="02040503050406030204" pitchFamily="18" charset="0"/>
                  </a:rPr>
                  <a:t>)</a:t>
                </a:r>
                <a:r>
                  <a:rPr lang="en-US" altLang="zh-CN" sz="1200" i="0">
                    <a:solidFill>
                      <a:schemeClr val="tx1"/>
                    </a:solidFill>
                    <a:latin typeface="Cambria Math"/>
                  </a:rPr>
                  <a:t>=|grad 𝑢|cos</a:t>
                </a:r>
                <a:r>
                  <a:rPr lang="zh-CN" altLang="zh-CN" sz="1200" i="0">
                    <a:solidFill>
                      <a:schemeClr val="tx1"/>
                    </a:solidFill>
                    <a:latin typeface="Cambria Math" panose="02040503050406030204" pitchFamily="18" charset="0"/>
                  </a:rPr>
                  <a:t>⁡</a:t>
                </a:r>
                <a:r>
                  <a:rPr lang="en-US" altLang="zh-CN" sz="1200" i="0">
                    <a:solidFill>
                      <a:schemeClr val="tx1"/>
                    </a:solidFill>
                    <a:latin typeface="Cambria Math"/>
                  </a:rPr>
                  <a:t>𝜃</a:t>
                </a:r>
                <a:r>
                  <a:rPr lang="en-US" altLang="zh-CN" dirty="0" smtClean="0"/>
                  <a:t>=-</a:t>
                </a:r>
                <a:r>
                  <a:rPr lang="en-US" altLang="zh-CN" sz="1200" i="0" smtClean="0">
                    <a:solidFill>
                      <a:schemeClr val="tx1"/>
                    </a:solidFill>
                    <a:latin typeface="Cambria Math"/>
                  </a:rPr>
                  <a:t>|</a:t>
                </a:r>
                <a:r>
                  <a:rPr lang="en-US" altLang="zh-CN" sz="1200" i="0">
                    <a:solidFill>
                      <a:schemeClr val="tx1"/>
                    </a:solidFill>
                    <a:latin typeface="Cambria Math"/>
                  </a:rPr>
                  <a:t>grad 𝑢|</a:t>
                </a:r>
                <a:endParaRPr lang="en-US" altLang="zh-CN" dirty="0" smtClean="0"/>
              </a:p>
              <a:p>
                <a:r>
                  <a:rPr lang="en-US" altLang="zh-CN" dirty="0" smtClean="0"/>
                  <a:t>E</a:t>
                </a:r>
                <a:r>
                  <a:rPr lang="zh-CN" altLang="en-US" dirty="0" smtClean="0"/>
                  <a:t>向量就是</a:t>
                </a:r>
                <a:r>
                  <a:rPr lang="en-US" altLang="zh-CN" dirty="0" smtClean="0"/>
                  <a:t>E</a:t>
                </a:r>
                <a:r>
                  <a:rPr lang="zh-CN" altLang="en-US" dirty="0" smtClean="0"/>
                  <a:t>对各</a:t>
                </a:r>
                <a:r>
                  <a:rPr lang="en-US" altLang="zh-CN" dirty="0" smtClean="0"/>
                  <a:t>w</a:t>
                </a:r>
                <a:r>
                  <a:rPr lang="zh-CN" altLang="en-US" dirty="0" smtClean="0"/>
                  <a:t>的偏导组成。</a:t>
                </a:r>
                <a:endParaRPr lang="zh-CN" altLang="en-US" dirty="0"/>
              </a:p>
            </p:txBody>
          </p:sp>
        </mc:Fallback>
      </mc:AlternateContent>
      <p:sp>
        <p:nvSpPr>
          <p:cNvPr id="4" name="灯片编号占位符 3"/>
          <p:cNvSpPr>
            <a:spLocks noGrp="1"/>
          </p:cNvSpPr>
          <p:nvPr>
            <p:ph type="sldNum" sz="quarter" idx="10"/>
          </p:nvPr>
        </p:nvSpPr>
        <p:spPr/>
        <p:txBody>
          <a:bodyPr/>
          <a:lstStyle/>
          <a:p>
            <a:fld id="{46563D51-7C6B-4058-AB6E-3FA9A5DE1F6A}" type="slidenum">
              <a:rPr lang="zh-CN" altLang="en-US" smtClean="0"/>
              <a:t>27</a:t>
            </a:fld>
            <a:endParaRPr lang="zh-CN" altLang="en-US"/>
          </a:p>
        </p:txBody>
      </p:sp>
    </p:spTree>
    <p:extLst>
      <p:ext uri="{BB962C8B-B14F-4D97-AF65-F5344CB8AC3E}">
        <p14:creationId xmlns:p14="http://schemas.microsoft.com/office/powerpoint/2010/main" val="36436270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09600" y="838200"/>
            <a:ext cx="7772400" cy="1143000"/>
          </a:xfrm>
        </p:spPr>
        <p:txBody>
          <a:bodyPr/>
          <a:lstStyle>
            <a:lvl1pPr>
              <a:defRPr/>
            </a:lvl1pPr>
          </a:lstStyle>
          <a:p>
            <a:pPr lvl="0"/>
            <a:r>
              <a:rPr lang="zh-CN" altLang="en-US" noProof="0" smtClean="0"/>
              <a:t>单击此处编辑母版标题样式</a:t>
            </a:r>
          </a:p>
        </p:txBody>
      </p:sp>
      <p:sp>
        <p:nvSpPr>
          <p:cNvPr id="409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pPr lvl="0"/>
            <a:r>
              <a:rPr lang="zh-CN" altLang="en-US" noProof="0" smtClean="0"/>
              <a:t>单击此处编辑母版副标题样式</a:t>
            </a:r>
          </a:p>
        </p:txBody>
      </p:sp>
      <p:sp>
        <p:nvSpPr>
          <p:cNvPr id="4100" name="Text Box 4"/>
          <p:cNvSpPr txBox="1">
            <a:spLocks noChangeArrowheads="1"/>
          </p:cNvSpPr>
          <p:nvPr/>
        </p:nvSpPr>
        <p:spPr bwMode="auto">
          <a:xfrm>
            <a:off x="609600" y="6248400"/>
            <a:ext cx="784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sz="2400">
              <a:solidFill>
                <a:schemeClr val="tx1"/>
              </a:solidFill>
            </a:endParaRPr>
          </a:p>
        </p:txBody>
      </p:sp>
      <p:pic>
        <p:nvPicPr>
          <p:cNvPr id="4101" name="Picture 5" descr="logoN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6505575"/>
            <a:ext cx="9153526" cy="35242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logoN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 y="0"/>
            <a:ext cx="9153526" cy="800100"/>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descr="BD21321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101975"/>
            <a:ext cx="9144000" cy="984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022208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381000"/>
            <a:ext cx="1943100" cy="5715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381000"/>
            <a:ext cx="5676900" cy="5715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4945465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381000"/>
            <a:ext cx="7772400" cy="762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2694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60672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Tree>
    <p:extLst>
      <p:ext uri="{BB962C8B-B14F-4D97-AF65-F5344CB8AC3E}">
        <p14:creationId xmlns:p14="http://schemas.microsoft.com/office/powerpoint/2010/main" val="1975602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70812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80202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799435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4798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1984185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4025482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1026"/>
          <p:cNvSpPr>
            <a:spLocks noGrp="1" noChangeArrowheads="1"/>
          </p:cNvSpPr>
          <p:nvPr>
            <p:ph type="title"/>
          </p:nvPr>
        </p:nvSpPr>
        <p:spPr bwMode="auto">
          <a:xfrm>
            <a:off x="685800" y="381000"/>
            <a:ext cx="7772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075" name="Rectangle 1027"/>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076" name="Text Box 1028"/>
          <p:cNvSpPr txBox="1">
            <a:spLocks noChangeArrowheads="1"/>
          </p:cNvSpPr>
          <p:nvPr/>
        </p:nvSpPr>
        <p:spPr bwMode="auto">
          <a:xfrm>
            <a:off x="609600" y="6248400"/>
            <a:ext cx="784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sz="2400">
              <a:solidFill>
                <a:schemeClr val="tx1"/>
              </a:solidFill>
            </a:endParaRPr>
          </a:p>
        </p:txBody>
      </p:sp>
      <p:pic>
        <p:nvPicPr>
          <p:cNvPr id="3077" name="Picture 1029" descr="logoN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63" y="6505575"/>
            <a:ext cx="9153526" cy="3524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1030" descr="logoN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63" y="0"/>
            <a:ext cx="9153526" cy="352425"/>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1031" descr="BD21321_"/>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1219200"/>
            <a:ext cx="6858000" cy="74613"/>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xStyles>
    <p:titleStyle>
      <a:lvl1pPr algn="ctr" rtl="0" fontAlgn="base">
        <a:spcBef>
          <a:spcPct val="0"/>
        </a:spcBef>
        <a:spcAft>
          <a:spcPct val="0"/>
        </a:spcAft>
        <a:defRPr kumimoji="1" sz="4400" kern="12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fontAlgn="base">
        <a:spcBef>
          <a:spcPct val="20000"/>
        </a:spcBef>
        <a:spcAft>
          <a:spcPct val="0"/>
        </a:spcAft>
        <a:buChar char="•"/>
        <a:defRPr kumimoji="1" sz="3200" kern="1200">
          <a:solidFill>
            <a:schemeClr val="tx1"/>
          </a:solidFill>
          <a:latin typeface="+mn-lt"/>
          <a:ea typeface="+mn-ea"/>
          <a:cs typeface="+mn-cs"/>
        </a:defRPr>
      </a:lvl1pPr>
      <a:lvl2pPr marL="742950" indent="-285750" algn="l" rtl="0" fontAlgn="base">
        <a:spcBef>
          <a:spcPct val="20000"/>
        </a:spcBef>
        <a:spcAft>
          <a:spcPct val="0"/>
        </a:spcAft>
        <a:buChar char="–"/>
        <a:defRPr kumimoji="1" sz="2800" kern="1200">
          <a:solidFill>
            <a:schemeClr val="tx1"/>
          </a:solidFill>
          <a:latin typeface="+mn-lt"/>
          <a:ea typeface="+mn-ea"/>
          <a:cs typeface="+mn-cs"/>
        </a:defRPr>
      </a:lvl2pPr>
      <a:lvl3pPr marL="1143000" indent="-228600" algn="l" rtl="0" fontAlgn="base">
        <a:spcBef>
          <a:spcPct val="20000"/>
        </a:spcBef>
        <a:spcAft>
          <a:spcPct val="0"/>
        </a:spcAft>
        <a:buChar char="•"/>
        <a:defRPr kumimoji="1" sz="2400" kern="1200">
          <a:solidFill>
            <a:schemeClr val="tx1"/>
          </a:solidFill>
          <a:latin typeface="+mn-lt"/>
          <a:ea typeface="+mn-ea"/>
          <a:cs typeface="+mn-cs"/>
        </a:defRPr>
      </a:lvl3pPr>
      <a:lvl4pPr marL="1600200" indent="-228600" algn="l" rtl="0" fontAlgn="base">
        <a:spcBef>
          <a:spcPct val="20000"/>
        </a:spcBef>
        <a:spcAft>
          <a:spcPct val="0"/>
        </a:spcAft>
        <a:buChar char="–"/>
        <a:defRPr kumimoji="1" sz="2000" kern="1200">
          <a:solidFill>
            <a:schemeClr val="tx1"/>
          </a:solidFill>
          <a:latin typeface="+mn-lt"/>
          <a:ea typeface="+mn-ea"/>
          <a:cs typeface="+mn-cs"/>
        </a:defRPr>
      </a:lvl4pPr>
      <a:lvl5pPr marL="2057400" indent="-228600" algn="l" rtl="0" fontAlgn="base">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3.wmf"/><Relationship Id="rId5" Type="http://schemas.openxmlformats.org/officeDocument/2006/relationships/oleObject" Target="../embeddings/oleObject2.bin"/><Relationship Id="rId10" Type="http://schemas.openxmlformats.org/officeDocument/2006/relationships/image" Target="../media/image25.wmf"/><Relationship Id="rId4" Type="http://schemas.openxmlformats.org/officeDocument/2006/relationships/image" Target="../media/image22.wmf"/><Relationship Id="rId9" Type="http://schemas.openxmlformats.org/officeDocument/2006/relationships/oleObject" Target="../embeddings/oleObject4.bin"/></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8.wmf"/><Relationship Id="rId5" Type="http://schemas.openxmlformats.org/officeDocument/2006/relationships/oleObject" Target="../embeddings/oleObject6.bin"/><Relationship Id="rId4" Type="http://schemas.openxmlformats.org/officeDocument/2006/relationships/image" Target="../media/image27.wmf"/></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3.xml"/><Relationship Id="rId7" Type="http://schemas.openxmlformats.org/officeDocument/2006/relationships/image" Target="../media/image30.wmf"/><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oleObject" Target="../embeddings/oleObject8.bin"/><Relationship Id="rId5" Type="http://schemas.openxmlformats.org/officeDocument/2006/relationships/image" Target="../media/image29.wmf"/><Relationship Id="rId4" Type="http://schemas.openxmlformats.org/officeDocument/2006/relationships/oleObject" Target="../embeddings/oleObject7.bin"/><Relationship Id="rId9" Type="http://schemas.openxmlformats.org/officeDocument/2006/relationships/image" Target="../media/image31.wmf"/></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3.wmf"/><Relationship Id="rId5" Type="http://schemas.openxmlformats.org/officeDocument/2006/relationships/oleObject" Target="../embeddings/oleObject11.bin"/><Relationship Id="rId10" Type="http://schemas.openxmlformats.org/officeDocument/2006/relationships/image" Target="../media/image35.wmf"/><Relationship Id="rId4" Type="http://schemas.openxmlformats.org/officeDocument/2006/relationships/image" Target="../media/image32.wmf"/><Relationship Id="rId9" Type="http://schemas.openxmlformats.org/officeDocument/2006/relationships/oleObject" Target="../embeddings/oleObject13.bin"/></Relationships>
</file>

<file path=ppt/slides/_rels/slide34.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37.wmf"/><Relationship Id="rId5" Type="http://schemas.openxmlformats.org/officeDocument/2006/relationships/oleObject" Target="../embeddings/oleObject15.bin"/><Relationship Id="rId4" Type="http://schemas.openxmlformats.org/officeDocument/2006/relationships/image" Target="../media/image36.wmf"/></Relationships>
</file>

<file path=ppt/slides/_rels/slide35.xml.rels><?xml version="1.0" encoding="UTF-8" standalone="yes"?>
<Relationships xmlns="http://schemas.openxmlformats.org/package/2006/relationships"><Relationship Id="rId8" Type="http://schemas.openxmlformats.org/officeDocument/2006/relationships/image" Target="../media/image41.wmf"/><Relationship Id="rId3" Type="http://schemas.openxmlformats.org/officeDocument/2006/relationships/oleObject" Target="../embeddings/oleObject17.bin"/><Relationship Id="rId7" Type="http://schemas.openxmlformats.org/officeDocument/2006/relationships/oleObject" Target="../embeddings/oleObject19.bin"/><Relationship Id="rId12" Type="http://schemas.openxmlformats.org/officeDocument/2006/relationships/image" Target="../media/image43.wmf"/><Relationship Id="rId2" Type="http://schemas.openxmlformats.org/officeDocument/2006/relationships/slideLayout" Target="../slideLayouts/slideLayout12.xml"/><Relationship Id="rId1" Type="http://schemas.openxmlformats.org/officeDocument/2006/relationships/vmlDrawing" Target="../drawings/vmlDrawing6.vml"/><Relationship Id="rId6" Type="http://schemas.openxmlformats.org/officeDocument/2006/relationships/image" Target="../media/image40.wmf"/><Relationship Id="rId11" Type="http://schemas.openxmlformats.org/officeDocument/2006/relationships/oleObject" Target="../embeddings/oleObject21.bin"/><Relationship Id="rId5" Type="http://schemas.openxmlformats.org/officeDocument/2006/relationships/oleObject" Target="../embeddings/oleObject18.bin"/><Relationship Id="rId10" Type="http://schemas.openxmlformats.org/officeDocument/2006/relationships/image" Target="../media/image42.wmf"/><Relationship Id="rId4" Type="http://schemas.openxmlformats.org/officeDocument/2006/relationships/image" Target="../media/image39.wmf"/><Relationship Id="rId9" Type="http://schemas.openxmlformats.org/officeDocument/2006/relationships/oleObject" Target="../embeddings/oleObject20.bin"/></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46.wmf"/><Relationship Id="rId3" Type="http://schemas.openxmlformats.org/officeDocument/2006/relationships/oleObject" Target="../embeddings/oleObject22.bin"/><Relationship Id="rId7"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45.wmf"/><Relationship Id="rId5" Type="http://schemas.openxmlformats.org/officeDocument/2006/relationships/oleObject" Target="../embeddings/oleObject23.bin"/><Relationship Id="rId4" Type="http://schemas.openxmlformats.org/officeDocument/2006/relationships/image" Target="../media/image44.w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47.w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2.xml"/><Relationship Id="rId5" Type="http://schemas.openxmlformats.org/officeDocument/2006/relationships/image" Target="../media/image51.jpg"/><Relationship Id="rId4" Type="http://schemas.openxmlformats.org/officeDocument/2006/relationships/image" Target="../media/image50.jpg"/></Relationships>
</file>

<file path=ppt/slides/_rels/slide43.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2.xml"/><Relationship Id="rId5" Type="http://schemas.openxmlformats.org/officeDocument/2006/relationships/image" Target="../media/image55.jpg"/><Relationship Id="rId4" Type="http://schemas.openxmlformats.org/officeDocument/2006/relationships/image" Target="../media/image54.jpg"/></Relationships>
</file>

<file path=ppt/slides/_rels/slide44.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2.xml"/><Relationship Id="rId5" Type="http://schemas.openxmlformats.org/officeDocument/2006/relationships/image" Target="../media/image59.jpg"/><Relationship Id="rId4" Type="http://schemas.openxmlformats.org/officeDocument/2006/relationships/image" Target="../media/image58.jpg"/></Relationships>
</file>

<file path=ppt/slides/_rels/slide45.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2.xml"/><Relationship Id="rId5" Type="http://schemas.openxmlformats.org/officeDocument/2006/relationships/image" Target="../media/image63.jpg"/><Relationship Id="rId4" Type="http://schemas.openxmlformats.org/officeDocument/2006/relationships/image" Target="../media/image62.jpg"/></Relationships>
</file>

<file path=ppt/slides/_rels/slide46.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2.xml"/><Relationship Id="rId4" Type="http://schemas.openxmlformats.org/officeDocument/2006/relationships/image" Target="../media/image66.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zh-CN" altLang="en-US">
                <a:solidFill>
                  <a:srgbClr val="FF0000"/>
                </a:solidFill>
                <a:latin typeface="隶书" panose="02010509060101010101" pitchFamily="49" charset="-122"/>
                <a:ea typeface="隶书" panose="02010509060101010101" pitchFamily="49" charset="-122"/>
              </a:rPr>
              <a:t>第</a:t>
            </a:r>
            <a:r>
              <a:rPr lang="en-US" altLang="zh-CN">
                <a:solidFill>
                  <a:srgbClr val="FF0000"/>
                </a:solidFill>
                <a:latin typeface="隶书" panose="02010509060101010101" pitchFamily="49" charset="-122"/>
                <a:ea typeface="隶书" panose="02010509060101010101" pitchFamily="49" charset="-122"/>
              </a:rPr>
              <a:t>5</a:t>
            </a:r>
            <a:r>
              <a:rPr lang="zh-CN" altLang="en-US">
                <a:solidFill>
                  <a:srgbClr val="FF0000"/>
                </a:solidFill>
                <a:latin typeface="隶书" panose="02010509060101010101" pitchFamily="49" charset="-122"/>
                <a:ea typeface="隶书" panose="02010509060101010101" pitchFamily="49" charset="-122"/>
              </a:rPr>
              <a:t>章  神经网络分类</a:t>
            </a:r>
          </a:p>
        </p:txBody>
      </p:sp>
      <p:sp>
        <p:nvSpPr>
          <p:cNvPr id="130051" name="Rectangle 3"/>
          <p:cNvSpPr>
            <a:spLocks noGrp="1" noChangeArrowheads="1"/>
          </p:cNvSpPr>
          <p:nvPr>
            <p:ph type="body" idx="1"/>
          </p:nvPr>
        </p:nvSpPr>
        <p:spPr>
          <a:xfrm>
            <a:off x="457200" y="1600200"/>
            <a:ext cx="8001000" cy="4495800"/>
          </a:xfrm>
        </p:spPr>
        <p:txBody>
          <a:bodyPr/>
          <a:lstStyle/>
          <a:p>
            <a:pPr>
              <a:buFontTx/>
              <a:buNone/>
            </a:pPr>
            <a:endParaRPr lang="en-US" altLang="zh-CN" sz="1800" dirty="0">
              <a:solidFill>
                <a:srgbClr val="FF0000"/>
              </a:solidFill>
            </a:endParaRPr>
          </a:p>
          <a:p>
            <a:pPr>
              <a:buFontTx/>
              <a:buNone/>
            </a:pPr>
            <a:r>
              <a:rPr lang="zh-CN" altLang="en-US" sz="2400" dirty="0"/>
              <a:t>一、生物神经元模型</a:t>
            </a:r>
          </a:p>
          <a:p>
            <a:pPr>
              <a:buFontTx/>
              <a:buNone/>
            </a:pPr>
            <a:r>
              <a:rPr lang="zh-CN" altLang="en-US" sz="2400" dirty="0"/>
              <a:t>二、人工神经元模型</a:t>
            </a:r>
          </a:p>
          <a:p>
            <a:pPr>
              <a:buFontTx/>
              <a:buNone/>
            </a:pPr>
            <a:r>
              <a:rPr lang="zh-CN" altLang="en-US" sz="2400" dirty="0"/>
              <a:t>三、人工神经网络模型</a:t>
            </a:r>
          </a:p>
          <a:p>
            <a:pPr>
              <a:buFontTx/>
              <a:buNone/>
            </a:pPr>
            <a:r>
              <a:rPr lang="zh-CN" altLang="en-US" sz="2400" dirty="0"/>
              <a:t>四、人工神经网络的学习</a:t>
            </a:r>
          </a:p>
          <a:p>
            <a:pPr>
              <a:buFontTx/>
              <a:buNone/>
            </a:pPr>
            <a:r>
              <a:rPr lang="zh-CN" altLang="en-US" sz="2400" dirty="0"/>
              <a:t>五、人工神经网络拓扑结构的构造</a:t>
            </a:r>
          </a:p>
          <a:p>
            <a:pPr>
              <a:buFontTx/>
              <a:buNone/>
            </a:pPr>
            <a:r>
              <a:rPr lang="zh-CN" altLang="en-US" sz="2400" dirty="0"/>
              <a:t>六、</a:t>
            </a:r>
            <a:r>
              <a:rPr lang="en-US" altLang="zh-CN" sz="2400" dirty="0"/>
              <a:t>BP</a:t>
            </a:r>
            <a:r>
              <a:rPr lang="zh-CN" altLang="en-US" sz="2400" dirty="0" smtClean="0"/>
              <a:t>神经网络</a:t>
            </a:r>
            <a:endParaRPr lang="en-US" altLang="zh-CN" sz="2400" dirty="0" smtClean="0"/>
          </a:p>
          <a:p>
            <a:pPr>
              <a:buFontTx/>
              <a:buNone/>
            </a:pPr>
            <a:r>
              <a:rPr lang="zh-CN" altLang="en-US" sz="2400" dirty="0" smtClean="0"/>
              <a:t>七、</a:t>
            </a:r>
            <a:r>
              <a:rPr lang="en-US" altLang="zh-CN" sz="2400" dirty="0" smtClean="0"/>
              <a:t>CNN</a:t>
            </a:r>
            <a:r>
              <a:rPr lang="zh-CN" altLang="en-US" sz="2400" dirty="0" smtClean="0"/>
              <a:t>神经网络</a:t>
            </a:r>
            <a:endParaRPr lang="zh-CN" altLang="en-US" sz="24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1026"/>
          <p:cNvSpPr>
            <a:spLocks noGrp="1" noChangeArrowheads="1"/>
          </p:cNvSpPr>
          <p:nvPr>
            <p:ph type="title"/>
          </p:nvPr>
        </p:nvSpPr>
        <p:spPr>
          <a:xfrm>
            <a:off x="228600" y="381000"/>
            <a:ext cx="8229600" cy="762000"/>
          </a:xfrm>
        </p:spPr>
        <p:txBody>
          <a:bodyPr/>
          <a:lstStyle/>
          <a:p>
            <a:pPr algn="l"/>
            <a:r>
              <a:rPr lang="en-US" altLang="zh-CN" sz="4000" dirty="0">
                <a:solidFill>
                  <a:srgbClr val="FF0000"/>
                </a:solidFill>
                <a:latin typeface="隶书" panose="02010509060101010101" pitchFamily="49" charset="-122"/>
                <a:ea typeface="隶书" panose="02010509060101010101" pitchFamily="49" charset="-122"/>
              </a:rPr>
              <a:t>5.1 </a:t>
            </a:r>
            <a:r>
              <a:rPr lang="zh-CN" altLang="en-US" sz="4000" dirty="0">
                <a:solidFill>
                  <a:srgbClr val="FF0000"/>
                </a:solidFill>
                <a:latin typeface="隶书" panose="02010509060101010101" pitchFamily="49" charset="-122"/>
                <a:ea typeface="隶书" panose="02010509060101010101" pitchFamily="49" charset="-122"/>
              </a:rPr>
              <a:t>基本概念</a:t>
            </a:r>
            <a:r>
              <a:rPr lang="zh-CN" altLang="en-US" sz="3600" b="1" dirty="0">
                <a:solidFill>
                  <a:srgbClr val="FF0000"/>
                </a:solidFill>
                <a:latin typeface="隶书" panose="02010509060101010101" pitchFamily="49" charset="-122"/>
                <a:ea typeface="隶书" panose="02010509060101010101" pitchFamily="49" charset="-122"/>
              </a:rPr>
              <a:t>（</a:t>
            </a:r>
            <a:r>
              <a:rPr lang="zh-CN" altLang="en-US" sz="3600" b="1" dirty="0" smtClean="0">
                <a:solidFill>
                  <a:srgbClr val="FF0000"/>
                </a:solidFill>
                <a:latin typeface="隶书" panose="02010509060101010101" pitchFamily="49" charset="-122"/>
                <a:ea typeface="隶书" panose="02010509060101010101" pitchFamily="49" charset="-122"/>
              </a:rPr>
              <a:t>续八）</a:t>
            </a:r>
            <a:endParaRPr lang="zh-CN" altLang="en-US" sz="3600" b="1" dirty="0">
              <a:solidFill>
                <a:srgbClr val="FF0000"/>
              </a:solidFill>
              <a:latin typeface="隶书" panose="02010509060101010101" pitchFamily="49" charset="-122"/>
              <a:ea typeface="隶书" panose="02010509060101010101" pitchFamily="49" charset="-122"/>
            </a:endParaRPr>
          </a:p>
        </p:txBody>
      </p:sp>
      <p:sp>
        <p:nvSpPr>
          <p:cNvPr id="89091" name="Rectangle 1027"/>
          <p:cNvSpPr>
            <a:spLocks noGrp="1" noChangeArrowheads="1"/>
          </p:cNvSpPr>
          <p:nvPr>
            <p:ph type="body" idx="1"/>
          </p:nvPr>
        </p:nvSpPr>
        <p:spPr>
          <a:xfrm>
            <a:off x="381000" y="1447800"/>
            <a:ext cx="8077200" cy="4648200"/>
          </a:xfrm>
        </p:spPr>
        <p:txBody>
          <a:bodyPr/>
          <a:lstStyle/>
          <a:p>
            <a:pPr>
              <a:buFontTx/>
              <a:buNone/>
            </a:pPr>
            <a:r>
              <a:rPr lang="en-US" altLang="zh-CN" sz="2400" dirty="0"/>
              <a:t>4</a:t>
            </a:r>
            <a:r>
              <a:rPr lang="zh-CN" altLang="en-US" sz="2400" dirty="0"/>
              <a:t>、神经网络的学习</a:t>
            </a:r>
          </a:p>
          <a:p>
            <a:pPr>
              <a:buFontTx/>
              <a:buNone/>
            </a:pPr>
            <a:r>
              <a:rPr lang="zh-CN" altLang="en-US" sz="2400" dirty="0"/>
              <a:t>举例</a:t>
            </a:r>
            <a:r>
              <a:rPr lang="en-US" altLang="zh-CN" sz="2400" dirty="0"/>
              <a:t>:</a:t>
            </a:r>
            <a:r>
              <a:rPr lang="zh-CN" altLang="en-US" sz="2400" dirty="0" smtClean="0"/>
              <a:t>洗澡调节</a:t>
            </a:r>
            <a:r>
              <a:rPr lang="zh-CN" altLang="en-US" sz="2400" dirty="0"/>
              <a:t>水温的过程就是学习的过程</a:t>
            </a:r>
            <a:r>
              <a:rPr lang="en-US" altLang="zh-CN" sz="2400" dirty="0"/>
              <a:t>.</a:t>
            </a:r>
          </a:p>
          <a:p>
            <a:pPr>
              <a:buFontTx/>
              <a:buNone/>
            </a:pPr>
            <a:r>
              <a:rPr lang="en-US" altLang="zh-CN" sz="2400" dirty="0">
                <a:cs typeface="Times New Roman" panose="02020603050405020304" pitchFamily="18" charset="0"/>
              </a:rPr>
              <a:t>1</a:t>
            </a:r>
            <a:r>
              <a:rPr lang="zh-CN" altLang="en-US" sz="2400" dirty="0"/>
              <a:t>）学习机理</a:t>
            </a:r>
          </a:p>
          <a:p>
            <a:pPr>
              <a:buFontTx/>
              <a:buNone/>
            </a:pPr>
            <a:r>
              <a:rPr lang="en-US" altLang="zh-CN" sz="2400" dirty="0">
                <a:cs typeface="Times New Roman" panose="02020603050405020304" pitchFamily="18" charset="0"/>
              </a:rPr>
              <a:t>• </a:t>
            </a:r>
            <a:r>
              <a:rPr lang="zh-CN" altLang="en-US" sz="2400" dirty="0"/>
              <a:t>学习要依据一定准则，即学习规则</a:t>
            </a:r>
          </a:p>
          <a:p>
            <a:pPr>
              <a:buFontTx/>
              <a:buNone/>
            </a:pPr>
            <a:r>
              <a:rPr lang="en-US" altLang="zh-CN" sz="2400" dirty="0">
                <a:cs typeface="Times New Roman" panose="02020603050405020304" pitchFamily="18" charset="0"/>
              </a:rPr>
              <a:t>• </a:t>
            </a:r>
            <a:r>
              <a:rPr lang="zh-CN" altLang="en-US" sz="2400" dirty="0"/>
              <a:t>一例子：家长往往对按时、准确完成家庭作业的孩子给予奖励与表扬，否则给与批评。这其中包含一个规则：对于正确的行为给予加强（表扬），对于不正确的行为给予抑制（批评）。</a:t>
            </a:r>
          </a:p>
          <a:p>
            <a:pPr>
              <a:buFontTx/>
              <a:buNone/>
            </a:pPr>
            <a:r>
              <a:rPr lang="en-US" altLang="zh-CN" sz="2400" dirty="0">
                <a:cs typeface="Times New Roman" panose="02020603050405020304" pitchFamily="18" charset="0"/>
              </a:rPr>
              <a:t>• </a:t>
            </a:r>
            <a:r>
              <a:rPr lang="zh-CN" altLang="en-US" sz="2400" dirty="0"/>
              <a:t>人工神经网络的学习规则：网络连接权的调整规则。</a:t>
            </a:r>
          </a:p>
          <a:p>
            <a:pPr>
              <a:buFontTx/>
              <a:buNone/>
            </a:pPr>
            <a:r>
              <a:rPr lang="en-US" altLang="zh-CN" sz="2400" dirty="0">
                <a:cs typeface="Times New Roman" panose="02020603050405020304" pitchFamily="18" charset="0"/>
              </a:rPr>
              <a:t>• </a:t>
            </a:r>
            <a:r>
              <a:rPr lang="zh-CN" altLang="en-US" sz="2400" dirty="0"/>
              <a:t>权重的动态调整是人工神经网络学习的最基本过程。这一过程就是网络修改它的权重来适应外部输入的过程。</a:t>
            </a:r>
          </a:p>
          <a:p>
            <a:pPr>
              <a:buFontTx/>
              <a:buNone/>
            </a:pPr>
            <a:endParaRPr lang="en-US" altLang="zh-CN" sz="24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0" y="404813"/>
            <a:ext cx="7772400" cy="762000"/>
          </a:xfrm>
        </p:spPr>
        <p:txBody>
          <a:bodyPr/>
          <a:lstStyle/>
          <a:p>
            <a:pPr algn="l"/>
            <a:r>
              <a:rPr lang="en-US" altLang="zh-CN">
                <a:solidFill>
                  <a:srgbClr val="FF0000"/>
                </a:solidFill>
                <a:latin typeface="隶书" pitchFamily="49" charset="-122"/>
                <a:ea typeface="隶书" pitchFamily="49" charset="-122"/>
              </a:rPr>
              <a:t>5.1 </a:t>
            </a:r>
            <a:r>
              <a:rPr lang="zh-CN" altLang="en-US">
                <a:solidFill>
                  <a:srgbClr val="FF0000"/>
                </a:solidFill>
                <a:latin typeface="隶书" pitchFamily="49" charset="-122"/>
                <a:ea typeface="隶书" pitchFamily="49" charset="-122"/>
              </a:rPr>
              <a:t>基本概念</a:t>
            </a:r>
            <a:r>
              <a:rPr lang="zh-CN" altLang="en-US" sz="4000" b="1">
                <a:solidFill>
                  <a:srgbClr val="FF0000"/>
                </a:solidFill>
                <a:latin typeface="隶书" pitchFamily="49" charset="-122"/>
                <a:ea typeface="隶书" pitchFamily="49" charset="-122"/>
              </a:rPr>
              <a:t>（续五）</a:t>
            </a:r>
          </a:p>
        </p:txBody>
      </p:sp>
      <p:grpSp>
        <p:nvGrpSpPr>
          <p:cNvPr id="97325" name="Group 45"/>
          <p:cNvGrpSpPr>
            <a:grpSpLocks/>
          </p:cNvGrpSpPr>
          <p:nvPr/>
        </p:nvGrpSpPr>
        <p:grpSpPr bwMode="auto">
          <a:xfrm>
            <a:off x="827088" y="1844675"/>
            <a:ext cx="3167062" cy="2030413"/>
            <a:chOff x="476" y="1162"/>
            <a:chExt cx="1995" cy="1279"/>
          </a:xfrm>
        </p:grpSpPr>
        <p:sp>
          <p:nvSpPr>
            <p:cNvPr id="97291" name="Oval 11"/>
            <p:cNvSpPr>
              <a:spLocks noChangeArrowheads="1"/>
            </p:cNvSpPr>
            <p:nvPr/>
          </p:nvSpPr>
          <p:spPr bwMode="auto">
            <a:xfrm>
              <a:off x="793" y="1207"/>
              <a:ext cx="317" cy="181"/>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2" name="Oval 12"/>
            <p:cNvSpPr>
              <a:spLocks noChangeArrowheads="1"/>
            </p:cNvSpPr>
            <p:nvPr/>
          </p:nvSpPr>
          <p:spPr bwMode="auto">
            <a:xfrm>
              <a:off x="1065" y="1343"/>
              <a:ext cx="181" cy="91"/>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3" name="Oval 13"/>
            <p:cNvSpPr>
              <a:spLocks noChangeArrowheads="1"/>
            </p:cNvSpPr>
            <p:nvPr/>
          </p:nvSpPr>
          <p:spPr bwMode="auto">
            <a:xfrm>
              <a:off x="1065" y="1797"/>
              <a:ext cx="181" cy="9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4" name="Oval 14"/>
            <p:cNvSpPr>
              <a:spLocks noChangeArrowheads="1"/>
            </p:cNvSpPr>
            <p:nvPr/>
          </p:nvSpPr>
          <p:spPr bwMode="auto">
            <a:xfrm>
              <a:off x="1065" y="2250"/>
              <a:ext cx="181" cy="91"/>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5" name="Line 15"/>
            <p:cNvSpPr>
              <a:spLocks noChangeShapeType="1"/>
            </p:cNvSpPr>
            <p:nvPr/>
          </p:nvSpPr>
          <p:spPr bwMode="auto">
            <a:xfrm>
              <a:off x="1246" y="1388"/>
              <a:ext cx="953" cy="4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296" name="Line 16"/>
            <p:cNvSpPr>
              <a:spLocks noChangeShapeType="1"/>
            </p:cNvSpPr>
            <p:nvPr/>
          </p:nvSpPr>
          <p:spPr bwMode="auto">
            <a:xfrm>
              <a:off x="1246" y="1842"/>
              <a:ext cx="90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297" name="Line 17"/>
            <p:cNvSpPr>
              <a:spLocks noChangeShapeType="1"/>
            </p:cNvSpPr>
            <p:nvPr/>
          </p:nvSpPr>
          <p:spPr bwMode="auto">
            <a:xfrm flipV="1">
              <a:off x="1246" y="1887"/>
              <a:ext cx="908" cy="40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298" name="Oval 18"/>
            <p:cNvSpPr>
              <a:spLocks noChangeArrowheads="1"/>
            </p:cNvSpPr>
            <p:nvPr/>
          </p:nvSpPr>
          <p:spPr bwMode="auto">
            <a:xfrm>
              <a:off x="2199" y="1751"/>
              <a:ext cx="226" cy="181"/>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9" name="Oval 19"/>
            <p:cNvSpPr>
              <a:spLocks noChangeArrowheads="1"/>
            </p:cNvSpPr>
            <p:nvPr/>
          </p:nvSpPr>
          <p:spPr bwMode="auto">
            <a:xfrm>
              <a:off x="2199" y="1706"/>
              <a:ext cx="272" cy="31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00" name="Text Box 20"/>
            <p:cNvSpPr txBox="1">
              <a:spLocks noChangeArrowheads="1"/>
            </p:cNvSpPr>
            <p:nvPr/>
          </p:nvSpPr>
          <p:spPr bwMode="auto">
            <a:xfrm>
              <a:off x="1564" y="1343"/>
              <a:ext cx="49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1600" dirty="0" smtClean="0">
                  <a:solidFill>
                    <a:srgbClr val="006666"/>
                  </a:solidFill>
                </a:rPr>
                <a:t>0.5</a:t>
              </a:r>
              <a:endParaRPr lang="en-US" altLang="zh-CN" sz="1600" dirty="0">
                <a:solidFill>
                  <a:srgbClr val="006666"/>
                </a:solidFill>
              </a:endParaRPr>
            </a:p>
          </p:txBody>
        </p:sp>
        <p:sp>
          <p:nvSpPr>
            <p:cNvPr id="97301" name="Text Box 21"/>
            <p:cNvSpPr txBox="1">
              <a:spLocks noChangeArrowheads="1"/>
            </p:cNvSpPr>
            <p:nvPr/>
          </p:nvSpPr>
          <p:spPr bwMode="auto">
            <a:xfrm>
              <a:off x="1519" y="1630"/>
              <a:ext cx="49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1600">
                  <a:solidFill>
                    <a:srgbClr val="006666"/>
                  </a:solidFill>
                </a:rPr>
                <a:t>0.2</a:t>
              </a:r>
            </a:p>
          </p:txBody>
        </p:sp>
        <p:sp>
          <p:nvSpPr>
            <p:cNvPr id="97302" name="Text Box 22"/>
            <p:cNvSpPr txBox="1">
              <a:spLocks noChangeArrowheads="1"/>
            </p:cNvSpPr>
            <p:nvPr/>
          </p:nvSpPr>
          <p:spPr bwMode="auto">
            <a:xfrm>
              <a:off x="1519" y="2129"/>
              <a:ext cx="49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1600" dirty="0" smtClean="0">
                  <a:solidFill>
                    <a:srgbClr val="006666"/>
                  </a:solidFill>
                </a:rPr>
                <a:t>0.3</a:t>
              </a:r>
              <a:endParaRPr lang="en-US" altLang="zh-CN" sz="1600" dirty="0">
                <a:solidFill>
                  <a:srgbClr val="006666"/>
                </a:solidFill>
              </a:endParaRPr>
            </a:p>
          </p:txBody>
        </p:sp>
        <p:sp>
          <p:nvSpPr>
            <p:cNvPr id="97303" name="Text Box 23"/>
            <p:cNvSpPr txBox="1">
              <a:spLocks noChangeArrowheads="1"/>
            </p:cNvSpPr>
            <p:nvPr/>
          </p:nvSpPr>
          <p:spPr bwMode="auto">
            <a:xfrm>
              <a:off x="476" y="1162"/>
              <a:ext cx="63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sz="2800" dirty="0" smtClean="0">
                  <a:solidFill>
                    <a:srgbClr val="006666"/>
                  </a:solidFill>
                </a:rPr>
                <a:t>德</a:t>
              </a:r>
              <a:r>
                <a:rPr lang="en-US" altLang="zh-CN" sz="2800" dirty="0" smtClean="0">
                  <a:solidFill>
                    <a:srgbClr val="006666"/>
                  </a:solidFill>
                </a:rPr>
                <a:t>90</a:t>
              </a:r>
              <a:endParaRPr lang="en-US" altLang="zh-CN" sz="2800" dirty="0">
                <a:solidFill>
                  <a:srgbClr val="006666"/>
                </a:solidFill>
              </a:endParaRPr>
            </a:p>
          </p:txBody>
        </p:sp>
        <p:sp>
          <p:nvSpPr>
            <p:cNvPr id="97304" name="Text Box 24"/>
            <p:cNvSpPr txBox="1">
              <a:spLocks noChangeArrowheads="1"/>
            </p:cNvSpPr>
            <p:nvPr/>
          </p:nvSpPr>
          <p:spPr bwMode="auto">
            <a:xfrm>
              <a:off x="476" y="1660"/>
              <a:ext cx="63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sz="2800">
                  <a:solidFill>
                    <a:srgbClr val="006666"/>
                  </a:solidFill>
                </a:rPr>
                <a:t>智</a:t>
              </a:r>
              <a:r>
                <a:rPr lang="en-US" altLang="zh-CN" sz="2800">
                  <a:solidFill>
                    <a:srgbClr val="006666"/>
                  </a:solidFill>
                </a:rPr>
                <a:t>90</a:t>
              </a:r>
            </a:p>
          </p:txBody>
        </p:sp>
        <p:sp>
          <p:nvSpPr>
            <p:cNvPr id="97305" name="Text Box 25"/>
            <p:cNvSpPr txBox="1">
              <a:spLocks noChangeArrowheads="1"/>
            </p:cNvSpPr>
            <p:nvPr/>
          </p:nvSpPr>
          <p:spPr bwMode="auto">
            <a:xfrm>
              <a:off x="476" y="2114"/>
              <a:ext cx="63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sz="2800" dirty="0" smtClean="0">
                  <a:solidFill>
                    <a:srgbClr val="006666"/>
                  </a:solidFill>
                </a:rPr>
                <a:t>体</a:t>
              </a:r>
              <a:r>
                <a:rPr lang="en-US" altLang="zh-CN" sz="2800" dirty="0" smtClean="0">
                  <a:solidFill>
                    <a:srgbClr val="006666"/>
                  </a:solidFill>
                </a:rPr>
                <a:t>20</a:t>
              </a:r>
              <a:endParaRPr lang="en-US" altLang="zh-CN" sz="2800" dirty="0">
                <a:solidFill>
                  <a:srgbClr val="006666"/>
                </a:solidFill>
              </a:endParaRPr>
            </a:p>
          </p:txBody>
        </p:sp>
      </p:grpSp>
      <p:sp>
        <p:nvSpPr>
          <p:cNvPr id="97306" name="Text Box 26"/>
          <p:cNvSpPr txBox="1">
            <a:spLocks noChangeArrowheads="1"/>
          </p:cNvSpPr>
          <p:nvPr/>
        </p:nvSpPr>
        <p:spPr bwMode="auto">
          <a:xfrm>
            <a:off x="4046538" y="2582863"/>
            <a:ext cx="23971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2800">
                <a:solidFill>
                  <a:srgbClr val="006666"/>
                </a:solidFill>
              </a:rPr>
              <a:t>合格</a:t>
            </a:r>
            <a:r>
              <a:rPr lang="en-US" altLang="zh-CN" sz="2800">
                <a:solidFill>
                  <a:srgbClr val="006666"/>
                </a:solidFill>
              </a:rPr>
              <a:t>69</a:t>
            </a:r>
          </a:p>
        </p:txBody>
      </p:sp>
      <p:grpSp>
        <p:nvGrpSpPr>
          <p:cNvPr id="97343" name="Group 63"/>
          <p:cNvGrpSpPr>
            <a:grpSpLocks/>
          </p:cNvGrpSpPr>
          <p:nvPr/>
        </p:nvGrpSpPr>
        <p:grpSpPr bwMode="auto">
          <a:xfrm>
            <a:off x="827088" y="4005262"/>
            <a:ext cx="3167062" cy="1958975"/>
            <a:chOff x="476" y="1207"/>
            <a:chExt cx="1995" cy="1234"/>
          </a:xfrm>
        </p:grpSpPr>
        <p:sp>
          <p:nvSpPr>
            <p:cNvPr id="97344" name="Oval 64"/>
            <p:cNvSpPr>
              <a:spLocks noChangeArrowheads="1"/>
            </p:cNvSpPr>
            <p:nvPr/>
          </p:nvSpPr>
          <p:spPr bwMode="auto">
            <a:xfrm>
              <a:off x="793" y="1207"/>
              <a:ext cx="317" cy="181"/>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45" name="Oval 65"/>
            <p:cNvSpPr>
              <a:spLocks noChangeArrowheads="1"/>
            </p:cNvSpPr>
            <p:nvPr/>
          </p:nvSpPr>
          <p:spPr bwMode="auto">
            <a:xfrm>
              <a:off x="1065" y="1343"/>
              <a:ext cx="181" cy="91"/>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46" name="Oval 66"/>
            <p:cNvSpPr>
              <a:spLocks noChangeArrowheads="1"/>
            </p:cNvSpPr>
            <p:nvPr/>
          </p:nvSpPr>
          <p:spPr bwMode="auto">
            <a:xfrm>
              <a:off x="1065" y="1797"/>
              <a:ext cx="181" cy="9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47" name="Oval 67"/>
            <p:cNvSpPr>
              <a:spLocks noChangeArrowheads="1"/>
            </p:cNvSpPr>
            <p:nvPr/>
          </p:nvSpPr>
          <p:spPr bwMode="auto">
            <a:xfrm>
              <a:off x="1065" y="2250"/>
              <a:ext cx="181" cy="91"/>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48" name="Line 68"/>
            <p:cNvSpPr>
              <a:spLocks noChangeShapeType="1"/>
            </p:cNvSpPr>
            <p:nvPr/>
          </p:nvSpPr>
          <p:spPr bwMode="auto">
            <a:xfrm>
              <a:off x="1246" y="1388"/>
              <a:ext cx="953" cy="4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349" name="Line 69"/>
            <p:cNvSpPr>
              <a:spLocks noChangeShapeType="1"/>
            </p:cNvSpPr>
            <p:nvPr/>
          </p:nvSpPr>
          <p:spPr bwMode="auto">
            <a:xfrm>
              <a:off x="1246" y="1842"/>
              <a:ext cx="90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350" name="Line 70"/>
            <p:cNvSpPr>
              <a:spLocks noChangeShapeType="1"/>
            </p:cNvSpPr>
            <p:nvPr/>
          </p:nvSpPr>
          <p:spPr bwMode="auto">
            <a:xfrm flipV="1">
              <a:off x="1246" y="1887"/>
              <a:ext cx="908" cy="40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351" name="Oval 71"/>
            <p:cNvSpPr>
              <a:spLocks noChangeArrowheads="1"/>
            </p:cNvSpPr>
            <p:nvPr/>
          </p:nvSpPr>
          <p:spPr bwMode="auto">
            <a:xfrm>
              <a:off x="2199" y="1751"/>
              <a:ext cx="226" cy="181"/>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52" name="Oval 72"/>
            <p:cNvSpPr>
              <a:spLocks noChangeArrowheads="1"/>
            </p:cNvSpPr>
            <p:nvPr/>
          </p:nvSpPr>
          <p:spPr bwMode="auto">
            <a:xfrm>
              <a:off x="2199" y="1706"/>
              <a:ext cx="272" cy="31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53" name="Text Box 73"/>
            <p:cNvSpPr txBox="1">
              <a:spLocks noChangeArrowheads="1"/>
            </p:cNvSpPr>
            <p:nvPr/>
          </p:nvSpPr>
          <p:spPr bwMode="auto">
            <a:xfrm>
              <a:off x="1564" y="1343"/>
              <a:ext cx="49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1600" dirty="0" smtClean="0">
                  <a:solidFill>
                    <a:srgbClr val="006666"/>
                  </a:solidFill>
                </a:rPr>
                <a:t>0.3</a:t>
              </a:r>
              <a:endParaRPr lang="en-US" altLang="zh-CN" sz="1600" dirty="0">
                <a:solidFill>
                  <a:srgbClr val="006666"/>
                </a:solidFill>
              </a:endParaRPr>
            </a:p>
          </p:txBody>
        </p:sp>
        <p:sp>
          <p:nvSpPr>
            <p:cNvPr id="97354" name="Text Box 74"/>
            <p:cNvSpPr txBox="1">
              <a:spLocks noChangeArrowheads="1"/>
            </p:cNvSpPr>
            <p:nvPr/>
          </p:nvSpPr>
          <p:spPr bwMode="auto">
            <a:xfrm>
              <a:off x="1519" y="1630"/>
              <a:ext cx="49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1600">
                  <a:solidFill>
                    <a:srgbClr val="006666"/>
                  </a:solidFill>
                </a:rPr>
                <a:t>0.2</a:t>
              </a:r>
            </a:p>
          </p:txBody>
        </p:sp>
        <p:sp>
          <p:nvSpPr>
            <p:cNvPr id="97355" name="Text Box 75"/>
            <p:cNvSpPr txBox="1">
              <a:spLocks noChangeArrowheads="1"/>
            </p:cNvSpPr>
            <p:nvPr/>
          </p:nvSpPr>
          <p:spPr bwMode="auto">
            <a:xfrm>
              <a:off x="1519" y="2129"/>
              <a:ext cx="49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1600" dirty="0" smtClean="0">
                  <a:solidFill>
                    <a:srgbClr val="006666"/>
                  </a:solidFill>
                </a:rPr>
                <a:t>0.5</a:t>
              </a:r>
              <a:endParaRPr lang="en-US" altLang="zh-CN" sz="1600" dirty="0">
                <a:solidFill>
                  <a:srgbClr val="006666"/>
                </a:solidFill>
              </a:endParaRPr>
            </a:p>
          </p:txBody>
        </p:sp>
        <p:sp>
          <p:nvSpPr>
            <p:cNvPr id="97356" name="Text Box 76"/>
            <p:cNvSpPr txBox="1">
              <a:spLocks noChangeArrowheads="1"/>
            </p:cNvSpPr>
            <p:nvPr/>
          </p:nvSpPr>
          <p:spPr bwMode="auto">
            <a:xfrm>
              <a:off x="476" y="1240"/>
              <a:ext cx="635"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sz="2800" dirty="0" smtClean="0">
                  <a:solidFill>
                    <a:srgbClr val="006666"/>
                  </a:solidFill>
                </a:rPr>
                <a:t>德</a:t>
              </a:r>
              <a:r>
                <a:rPr lang="en-US" altLang="zh-CN" sz="2800" dirty="0" smtClean="0">
                  <a:solidFill>
                    <a:srgbClr val="006666"/>
                  </a:solidFill>
                </a:rPr>
                <a:t>90</a:t>
              </a:r>
              <a:endParaRPr lang="en-US" altLang="zh-CN" sz="2800" dirty="0">
                <a:solidFill>
                  <a:srgbClr val="006666"/>
                </a:solidFill>
              </a:endParaRPr>
            </a:p>
          </p:txBody>
        </p:sp>
        <p:sp>
          <p:nvSpPr>
            <p:cNvPr id="97357" name="Text Box 77"/>
            <p:cNvSpPr txBox="1">
              <a:spLocks noChangeArrowheads="1"/>
            </p:cNvSpPr>
            <p:nvPr/>
          </p:nvSpPr>
          <p:spPr bwMode="auto">
            <a:xfrm>
              <a:off x="476" y="1660"/>
              <a:ext cx="63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sz="2800">
                  <a:solidFill>
                    <a:srgbClr val="006666"/>
                  </a:solidFill>
                </a:rPr>
                <a:t>智</a:t>
              </a:r>
              <a:r>
                <a:rPr lang="en-US" altLang="zh-CN" sz="2800">
                  <a:solidFill>
                    <a:srgbClr val="006666"/>
                  </a:solidFill>
                </a:rPr>
                <a:t>90</a:t>
              </a:r>
            </a:p>
          </p:txBody>
        </p:sp>
        <p:sp>
          <p:nvSpPr>
            <p:cNvPr id="97358" name="Text Box 78"/>
            <p:cNvSpPr txBox="1">
              <a:spLocks noChangeArrowheads="1"/>
            </p:cNvSpPr>
            <p:nvPr/>
          </p:nvSpPr>
          <p:spPr bwMode="auto">
            <a:xfrm>
              <a:off x="476" y="2114"/>
              <a:ext cx="63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sz="2800" dirty="0" smtClean="0">
                  <a:solidFill>
                    <a:srgbClr val="006666"/>
                  </a:solidFill>
                </a:rPr>
                <a:t>体</a:t>
              </a:r>
              <a:r>
                <a:rPr lang="en-US" altLang="zh-CN" sz="2800" dirty="0" smtClean="0">
                  <a:solidFill>
                    <a:srgbClr val="006666"/>
                  </a:solidFill>
                </a:rPr>
                <a:t>20</a:t>
              </a:r>
              <a:endParaRPr lang="en-US" altLang="zh-CN" sz="2800" dirty="0">
                <a:solidFill>
                  <a:srgbClr val="006666"/>
                </a:solidFill>
              </a:endParaRPr>
            </a:p>
          </p:txBody>
        </p:sp>
      </p:grpSp>
      <p:sp>
        <p:nvSpPr>
          <p:cNvPr id="97359" name="Text Box 79"/>
          <p:cNvSpPr txBox="1">
            <a:spLocks noChangeArrowheads="1"/>
          </p:cNvSpPr>
          <p:nvPr/>
        </p:nvSpPr>
        <p:spPr bwMode="auto">
          <a:xfrm>
            <a:off x="4140200" y="4781550"/>
            <a:ext cx="23971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2800">
                <a:solidFill>
                  <a:srgbClr val="006666"/>
                </a:solidFill>
              </a:rPr>
              <a:t>不合格</a:t>
            </a:r>
            <a:r>
              <a:rPr lang="en-US" altLang="zh-CN" sz="2800">
                <a:solidFill>
                  <a:srgbClr val="006666"/>
                </a:solidFill>
              </a:rPr>
              <a:t>55</a:t>
            </a:r>
          </a:p>
        </p:txBody>
      </p:sp>
    </p:spTree>
    <p:extLst>
      <p:ext uri="{BB962C8B-B14F-4D97-AF65-F5344CB8AC3E}">
        <p14:creationId xmlns:p14="http://schemas.microsoft.com/office/powerpoint/2010/main" val="38731895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228600" y="381000"/>
            <a:ext cx="82296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5.1 </a:t>
            </a:r>
            <a:r>
              <a:rPr lang="zh-CN" altLang="en-US" dirty="0">
                <a:solidFill>
                  <a:srgbClr val="FF0000"/>
                </a:solidFill>
                <a:latin typeface="隶书" panose="02010509060101010101" pitchFamily="49" charset="-122"/>
                <a:ea typeface="隶书" panose="02010509060101010101" pitchFamily="49" charset="-122"/>
              </a:rPr>
              <a:t>基本概念</a:t>
            </a:r>
            <a:r>
              <a:rPr lang="zh-CN" altLang="en-US" sz="4000" b="1" dirty="0">
                <a:solidFill>
                  <a:srgbClr val="FF0000"/>
                </a:solidFill>
                <a:latin typeface="隶书" panose="02010509060101010101" pitchFamily="49" charset="-122"/>
                <a:ea typeface="隶书" panose="02010509060101010101" pitchFamily="49" charset="-122"/>
              </a:rPr>
              <a:t>（</a:t>
            </a:r>
            <a:r>
              <a:rPr lang="zh-CN" altLang="en-US" sz="4000" b="1" dirty="0" smtClean="0">
                <a:solidFill>
                  <a:srgbClr val="FF0000"/>
                </a:solidFill>
                <a:latin typeface="隶书" panose="02010509060101010101" pitchFamily="49" charset="-122"/>
                <a:ea typeface="隶书" panose="02010509060101010101" pitchFamily="49" charset="-122"/>
              </a:rPr>
              <a:t>续十）</a:t>
            </a:r>
            <a:endParaRPr lang="zh-CN" altLang="en-US" sz="4000" b="1" dirty="0">
              <a:solidFill>
                <a:srgbClr val="FF0000"/>
              </a:solidFill>
              <a:latin typeface="隶书" panose="02010509060101010101" pitchFamily="49" charset="-122"/>
              <a:ea typeface="隶书" panose="02010509060101010101" pitchFamily="49" charset="-122"/>
            </a:endParaRPr>
          </a:p>
        </p:txBody>
      </p:sp>
      <p:sp>
        <p:nvSpPr>
          <p:cNvPr id="90115" name="Rectangle 3"/>
          <p:cNvSpPr>
            <a:spLocks noGrp="1" noChangeArrowheads="1"/>
          </p:cNvSpPr>
          <p:nvPr>
            <p:ph type="body" idx="1"/>
          </p:nvPr>
        </p:nvSpPr>
        <p:spPr>
          <a:xfrm>
            <a:off x="0" y="1341438"/>
            <a:ext cx="8839200" cy="5111898"/>
          </a:xfrm>
        </p:spPr>
        <p:txBody>
          <a:bodyPr/>
          <a:lstStyle/>
          <a:p>
            <a:pPr>
              <a:lnSpc>
                <a:spcPct val="90000"/>
              </a:lnSpc>
              <a:buFontTx/>
              <a:buNone/>
            </a:pPr>
            <a:r>
              <a:rPr lang="en-US" altLang="zh-CN" sz="2400" dirty="0"/>
              <a:t>2</a:t>
            </a:r>
            <a:r>
              <a:rPr lang="zh-CN" altLang="en-US" sz="2400" dirty="0"/>
              <a:t>）学习方法（训练方法）</a:t>
            </a:r>
          </a:p>
          <a:p>
            <a:pPr>
              <a:lnSpc>
                <a:spcPct val="90000"/>
              </a:lnSpc>
              <a:buFontTx/>
              <a:buNone/>
            </a:pPr>
            <a:r>
              <a:rPr lang="en-US" altLang="zh-CN" sz="2400" dirty="0">
                <a:cs typeface="Times New Roman" panose="02020603050405020304" pitchFamily="18" charset="0"/>
              </a:rPr>
              <a:t>• </a:t>
            </a:r>
            <a:r>
              <a:rPr lang="zh-CN" altLang="en-US" sz="2400" dirty="0"/>
              <a:t>分类：</a:t>
            </a:r>
            <a:r>
              <a:rPr lang="zh-CN" altLang="en-US" sz="2400" dirty="0" smtClean="0"/>
              <a:t>有监督学习</a:t>
            </a:r>
            <a:r>
              <a:rPr lang="zh-CN" altLang="en-US" sz="2400" dirty="0"/>
              <a:t>（</a:t>
            </a:r>
            <a:r>
              <a:rPr lang="en-US" altLang="zh-CN" sz="2400" dirty="0"/>
              <a:t>supervised learning,</a:t>
            </a:r>
            <a:r>
              <a:rPr lang="zh-CN" altLang="en-US" sz="2400" dirty="0"/>
              <a:t>或称有指导学习）；</a:t>
            </a:r>
            <a:r>
              <a:rPr lang="zh-CN" altLang="en-US" sz="2400" dirty="0" smtClean="0"/>
              <a:t>无监督学习</a:t>
            </a:r>
            <a:r>
              <a:rPr lang="zh-CN" altLang="en-US" sz="2400" dirty="0"/>
              <a:t>（ </a:t>
            </a:r>
            <a:r>
              <a:rPr lang="en-US" altLang="zh-CN" sz="2400" dirty="0"/>
              <a:t>unsupervised learning,</a:t>
            </a:r>
            <a:r>
              <a:rPr lang="zh-CN" altLang="en-US" sz="2400" dirty="0"/>
              <a:t>或称无指导学习）；再励学习（</a:t>
            </a:r>
            <a:r>
              <a:rPr lang="en-US" altLang="zh-CN" sz="2400" dirty="0"/>
              <a:t>reinforcement learning</a:t>
            </a:r>
            <a:r>
              <a:rPr lang="zh-CN" altLang="en-US" sz="2400" dirty="0"/>
              <a:t>）。</a:t>
            </a:r>
          </a:p>
          <a:p>
            <a:pPr>
              <a:lnSpc>
                <a:spcPct val="90000"/>
              </a:lnSpc>
              <a:buFontTx/>
              <a:buNone/>
            </a:pPr>
            <a:r>
              <a:rPr lang="en-US" altLang="zh-CN" sz="2400" dirty="0">
                <a:cs typeface="Times New Roman" panose="02020603050405020304" pitchFamily="18" charset="0"/>
              </a:rPr>
              <a:t>• </a:t>
            </a:r>
            <a:r>
              <a:rPr lang="zh-CN" altLang="en-US" sz="2400" dirty="0" smtClean="0"/>
              <a:t>有监督学习</a:t>
            </a:r>
            <a:r>
              <a:rPr lang="zh-CN" altLang="en-US" sz="2400" dirty="0"/>
              <a:t>：首先把训练样本（输入和输出数据）加载到网络，将网络的输出和真实的输出（</a:t>
            </a:r>
            <a:r>
              <a:rPr lang="zh-CN" altLang="en-US" sz="2400" dirty="0" smtClean="0"/>
              <a:t>即监督信号</a:t>
            </a:r>
            <a:r>
              <a:rPr lang="zh-CN" altLang="en-US" sz="2400" dirty="0"/>
              <a:t>）进行比较，然后根据两者之间的差异调整网络的权值，最终使差异变小。</a:t>
            </a:r>
          </a:p>
          <a:p>
            <a:pPr>
              <a:lnSpc>
                <a:spcPct val="90000"/>
              </a:lnSpc>
              <a:buFontTx/>
              <a:buNone/>
            </a:pPr>
            <a:r>
              <a:rPr lang="en-US" altLang="zh-CN" sz="2400" dirty="0">
                <a:cs typeface="Times New Roman" panose="02020603050405020304" pitchFamily="18" charset="0"/>
              </a:rPr>
              <a:t>• </a:t>
            </a:r>
            <a:r>
              <a:rPr lang="zh-CN" altLang="en-US" sz="2400" dirty="0" smtClean="0"/>
              <a:t>无监督学习</a:t>
            </a:r>
            <a:r>
              <a:rPr lang="zh-CN" altLang="en-US" sz="2400" dirty="0"/>
              <a:t>：网络按照一预先设定的规则（如竞争规则）自动调整权值，最终使网络差异变小。</a:t>
            </a:r>
          </a:p>
          <a:p>
            <a:pPr>
              <a:lnSpc>
                <a:spcPct val="90000"/>
              </a:lnSpc>
              <a:buFontTx/>
              <a:buNone/>
            </a:pPr>
            <a:r>
              <a:rPr lang="zh-CN" altLang="en-US" sz="2400" dirty="0"/>
              <a:t>    注：此类学习过程训练数据只有输入而没有输出，网络必须根据一定的判断标准自行调整权重。如后面将介绍的，</a:t>
            </a:r>
            <a:r>
              <a:rPr lang="en-US" altLang="zh-CN" sz="2400" dirty="0"/>
              <a:t>Hebb</a:t>
            </a:r>
            <a:r>
              <a:rPr lang="zh-CN" altLang="en-US" sz="2400" dirty="0"/>
              <a:t>学习规则（吃药剂量问题，以自己身体感觉是否好转为判断标准</a:t>
            </a:r>
            <a:r>
              <a:rPr lang="zh-CN" altLang="en-US" sz="2400" dirty="0" smtClean="0"/>
              <a:t>）</a:t>
            </a:r>
            <a:endParaRPr lang="zh-CN" altLang="en-US" sz="24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179388" y="476250"/>
            <a:ext cx="7772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5.1 </a:t>
            </a:r>
            <a:r>
              <a:rPr lang="zh-CN" altLang="en-US" dirty="0">
                <a:solidFill>
                  <a:srgbClr val="FF0000"/>
                </a:solidFill>
                <a:latin typeface="隶书" panose="02010509060101010101" pitchFamily="49" charset="-122"/>
                <a:ea typeface="隶书" panose="02010509060101010101" pitchFamily="49" charset="-122"/>
              </a:rPr>
              <a:t>基本概念</a:t>
            </a:r>
            <a:r>
              <a:rPr lang="zh-CN" altLang="en-US" sz="4000" b="1" dirty="0">
                <a:solidFill>
                  <a:srgbClr val="FF0000"/>
                </a:solidFill>
                <a:latin typeface="隶书" panose="02010509060101010101" pitchFamily="49" charset="-122"/>
                <a:ea typeface="隶书" panose="02010509060101010101" pitchFamily="49" charset="-122"/>
              </a:rPr>
              <a:t>（</a:t>
            </a:r>
            <a:r>
              <a:rPr lang="zh-CN" altLang="en-US" sz="4000" b="1" dirty="0" smtClean="0">
                <a:solidFill>
                  <a:srgbClr val="FF0000"/>
                </a:solidFill>
                <a:latin typeface="隶书" panose="02010509060101010101" pitchFamily="49" charset="-122"/>
                <a:ea typeface="隶书" panose="02010509060101010101" pitchFamily="49" charset="-122"/>
              </a:rPr>
              <a:t>续十一）</a:t>
            </a:r>
            <a:endParaRPr lang="zh-CN" altLang="en-US" sz="4000" b="1" dirty="0">
              <a:solidFill>
                <a:srgbClr val="FF0000"/>
              </a:solidFill>
              <a:latin typeface="隶书" panose="02010509060101010101" pitchFamily="49" charset="-122"/>
              <a:ea typeface="隶书" panose="02010509060101010101" pitchFamily="49" charset="-122"/>
            </a:endParaRPr>
          </a:p>
        </p:txBody>
      </p:sp>
      <p:sp>
        <p:nvSpPr>
          <p:cNvPr id="131075" name="Rectangle 3"/>
          <p:cNvSpPr>
            <a:spLocks noGrp="1" noChangeArrowheads="1"/>
          </p:cNvSpPr>
          <p:nvPr>
            <p:ph type="body" idx="1"/>
          </p:nvPr>
        </p:nvSpPr>
        <p:spPr>
          <a:xfrm>
            <a:off x="0" y="1412875"/>
            <a:ext cx="8820150" cy="3024188"/>
          </a:xfrm>
        </p:spPr>
        <p:txBody>
          <a:bodyPr/>
          <a:lstStyle/>
          <a:p>
            <a:pPr>
              <a:lnSpc>
                <a:spcPct val="80000"/>
              </a:lnSpc>
            </a:pPr>
            <a:r>
              <a:rPr lang="zh-CN" altLang="en-US" sz="2400"/>
              <a:t>再励学习（强化学习）把学习看作试探评价过程，可用下图描述．</a:t>
            </a:r>
            <a:r>
              <a:rPr lang="en-US" altLang="zh-CN" sz="2400"/>
              <a:t>Agent</a:t>
            </a:r>
            <a:r>
              <a:rPr lang="zh-CN" altLang="en-US" sz="2400"/>
              <a:t>选择一个动作用于环境，环境接受该动作后状态发生变化，同时产生一个强化信号</a:t>
            </a:r>
            <a:r>
              <a:rPr lang="en-US" altLang="zh-CN" sz="2400"/>
              <a:t>(</a:t>
            </a:r>
            <a:r>
              <a:rPr lang="zh-CN" altLang="en-US" sz="2400"/>
              <a:t>奖或惩</a:t>
            </a:r>
            <a:r>
              <a:rPr lang="en-US" altLang="zh-CN" sz="2400"/>
              <a:t>)</a:t>
            </a:r>
            <a:r>
              <a:rPr lang="zh-CN" altLang="en-US" sz="2400"/>
              <a:t>反馈给</a:t>
            </a:r>
            <a:r>
              <a:rPr lang="en-US" altLang="zh-CN" sz="2400"/>
              <a:t>Agent</a:t>
            </a:r>
            <a:r>
              <a:rPr lang="zh-CN" altLang="en-US" sz="2400"/>
              <a:t>，</a:t>
            </a:r>
            <a:r>
              <a:rPr lang="en-US" altLang="zh-CN" sz="2400"/>
              <a:t>Agent</a:t>
            </a:r>
            <a:r>
              <a:rPr lang="zh-CN" altLang="en-US" sz="2400"/>
              <a:t>根据强化信号和环境当前状态再选择下一个动作，选择的原则是使受到正强化</a:t>
            </a:r>
            <a:r>
              <a:rPr lang="en-US" altLang="zh-CN" sz="2400"/>
              <a:t>(</a:t>
            </a:r>
            <a:r>
              <a:rPr lang="zh-CN" altLang="en-US" sz="2400"/>
              <a:t>奖</a:t>
            </a:r>
            <a:r>
              <a:rPr lang="en-US" altLang="zh-CN" sz="2400"/>
              <a:t>)</a:t>
            </a:r>
            <a:r>
              <a:rPr lang="zh-CN" altLang="en-US" sz="2400"/>
              <a:t>的概率增大．选择的动作不仅影响立即强化值，而且影响环境下一时刻的状态及最终的强化值．  </a:t>
            </a:r>
            <a:br>
              <a:rPr lang="zh-CN" altLang="en-US" sz="2400"/>
            </a:br>
            <a:r>
              <a:rPr lang="zh-CN" altLang="en-US" sz="2400"/>
              <a:t/>
            </a:r>
            <a:br>
              <a:rPr lang="zh-CN" altLang="en-US" sz="2400"/>
            </a:br>
            <a:r>
              <a:rPr lang="zh-CN" altLang="en-US" sz="2400"/>
              <a:t>　　再励学习系统学习的目标是动态地调整参数，以达到强化信号最大．</a:t>
            </a:r>
            <a:br>
              <a:rPr lang="zh-CN" altLang="en-US" sz="2400"/>
            </a:br>
            <a:endParaRPr lang="zh-CN" altLang="en-US" sz="2400"/>
          </a:p>
        </p:txBody>
      </p:sp>
      <p:sp>
        <p:nvSpPr>
          <p:cNvPr id="131076" name="Text Box 4"/>
          <p:cNvSpPr txBox="1">
            <a:spLocks noChangeArrowheads="1"/>
          </p:cNvSpPr>
          <p:nvPr/>
        </p:nvSpPr>
        <p:spPr bwMode="auto">
          <a:xfrm>
            <a:off x="1692275" y="4868863"/>
            <a:ext cx="40322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anose="02020603050405020304" pitchFamily="18" charset="0"/>
                <a:ea typeface="宋体" panose="02010600030101010101" pitchFamily="2" charset="-122"/>
              </a:defRPr>
            </a:lvl1pPr>
            <a:lvl2pPr>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endParaRPr lang="zh-CN" altLang="zh-CN" sz="2800">
              <a:solidFill>
                <a:srgbClr val="006666"/>
              </a:solidFill>
            </a:endParaRPr>
          </a:p>
        </p:txBody>
      </p:sp>
      <p:pic>
        <p:nvPicPr>
          <p:cNvPr id="1310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4076700"/>
            <a:ext cx="4679950" cy="24272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304800" y="381000"/>
            <a:ext cx="8153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5.1 </a:t>
            </a:r>
            <a:r>
              <a:rPr lang="zh-CN" altLang="en-US" dirty="0">
                <a:solidFill>
                  <a:srgbClr val="FF0000"/>
                </a:solidFill>
                <a:latin typeface="隶书" panose="02010509060101010101" pitchFamily="49" charset="-122"/>
                <a:ea typeface="隶书" panose="02010509060101010101" pitchFamily="49" charset="-122"/>
              </a:rPr>
              <a:t>基本概念</a:t>
            </a:r>
            <a:r>
              <a:rPr lang="zh-CN" altLang="en-US" sz="4000" b="1" dirty="0">
                <a:solidFill>
                  <a:srgbClr val="FF0000"/>
                </a:solidFill>
                <a:latin typeface="隶书" panose="02010509060101010101" pitchFamily="49" charset="-122"/>
                <a:ea typeface="隶书" panose="02010509060101010101" pitchFamily="49" charset="-122"/>
              </a:rPr>
              <a:t>（</a:t>
            </a:r>
            <a:r>
              <a:rPr lang="zh-CN" altLang="en-US" sz="4000" b="1" dirty="0" smtClean="0">
                <a:solidFill>
                  <a:srgbClr val="FF0000"/>
                </a:solidFill>
                <a:latin typeface="隶书" panose="02010509060101010101" pitchFamily="49" charset="-122"/>
                <a:ea typeface="隶书" panose="02010509060101010101" pitchFamily="49" charset="-122"/>
              </a:rPr>
              <a:t>续十二）</a:t>
            </a:r>
            <a:endParaRPr lang="zh-CN" altLang="en-US" sz="4000" b="1" dirty="0">
              <a:solidFill>
                <a:srgbClr val="FF0000"/>
              </a:solidFill>
              <a:latin typeface="隶书" panose="02010509060101010101" pitchFamily="49" charset="-122"/>
              <a:ea typeface="隶书" panose="02010509060101010101" pitchFamily="49" charset="-122"/>
            </a:endParaRPr>
          </a:p>
        </p:txBody>
      </p:sp>
      <p:sp>
        <p:nvSpPr>
          <p:cNvPr id="91139" name="Rectangle 3"/>
          <p:cNvSpPr>
            <a:spLocks noGrp="1" noChangeArrowheads="1"/>
          </p:cNvSpPr>
          <p:nvPr>
            <p:ph type="body" idx="1"/>
          </p:nvPr>
        </p:nvSpPr>
        <p:spPr>
          <a:xfrm>
            <a:off x="304800" y="1524000"/>
            <a:ext cx="8153400" cy="4572000"/>
          </a:xfrm>
        </p:spPr>
        <p:txBody>
          <a:bodyPr/>
          <a:lstStyle/>
          <a:p>
            <a:pPr>
              <a:buFontTx/>
              <a:buNone/>
            </a:pPr>
            <a:r>
              <a:rPr lang="en-US" altLang="zh-CN" dirty="0"/>
              <a:t>3</a:t>
            </a:r>
            <a:r>
              <a:rPr lang="zh-CN" altLang="en-US" dirty="0"/>
              <a:t>）学习规则</a:t>
            </a:r>
          </a:p>
          <a:p>
            <a:pPr>
              <a:buFontTx/>
              <a:buNone/>
            </a:pPr>
            <a:r>
              <a:rPr lang="en-US" altLang="zh-CN" dirty="0">
                <a:cs typeface="Times New Roman" panose="02020603050405020304" pitchFamily="18" charset="0"/>
              </a:rPr>
              <a:t>• </a:t>
            </a:r>
            <a:r>
              <a:rPr lang="en-US" altLang="zh-CN" dirty="0" err="1">
                <a:solidFill>
                  <a:srgbClr val="FF0000"/>
                </a:solidFill>
                <a:cs typeface="Times New Roman" panose="02020603050405020304" pitchFamily="18" charset="0"/>
              </a:rPr>
              <a:t>Hebb</a:t>
            </a:r>
            <a:r>
              <a:rPr lang="zh-CN" altLang="en-US" dirty="0">
                <a:solidFill>
                  <a:srgbClr val="FF0000"/>
                </a:solidFill>
              </a:rPr>
              <a:t>学习规则</a:t>
            </a:r>
          </a:p>
          <a:p>
            <a:pPr>
              <a:buFontTx/>
              <a:buNone/>
            </a:pPr>
            <a:r>
              <a:rPr lang="zh-CN" altLang="en-US" dirty="0">
                <a:sym typeface="Wingdings 2" panose="05020102010507070707" pitchFamily="18" charset="2"/>
              </a:rPr>
              <a:t></a:t>
            </a:r>
            <a:r>
              <a:rPr lang="en-US" altLang="zh-CN" dirty="0"/>
              <a:t>Donald </a:t>
            </a:r>
            <a:r>
              <a:rPr lang="en-US" altLang="zh-CN" dirty="0" err="1"/>
              <a:t>Hebb</a:t>
            </a:r>
            <a:r>
              <a:rPr lang="en-US" altLang="zh-CN" dirty="0"/>
              <a:t> ,1949</a:t>
            </a:r>
            <a:r>
              <a:rPr lang="zh-CN" altLang="en-US" dirty="0"/>
              <a:t>年提出。</a:t>
            </a:r>
          </a:p>
          <a:p>
            <a:pPr>
              <a:buFontTx/>
              <a:buNone/>
            </a:pPr>
            <a:r>
              <a:rPr lang="zh-CN" altLang="en-US" dirty="0">
                <a:sym typeface="Wingdings 2" panose="05020102010507070707" pitchFamily="18" charset="2"/>
              </a:rPr>
              <a:t></a:t>
            </a:r>
            <a:r>
              <a:rPr lang="zh-CN" altLang="en-US" dirty="0"/>
              <a:t>规则：如果一个神经元从另一个神经元接受一个输入，并且如果两个神经元都处于高度活动状态，这时两个神经元的连接权重就要被加强</a:t>
            </a:r>
            <a:r>
              <a:rPr lang="zh-CN" altLang="en-US" dirty="0" smtClean="0"/>
              <a:t>。</a:t>
            </a:r>
            <a:endParaRPr lang="zh-CN" alt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304800" y="381000"/>
            <a:ext cx="8153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5.1 </a:t>
            </a:r>
            <a:r>
              <a:rPr lang="zh-CN" altLang="en-US" dirty="0">
                <a:solidFill>
                  <a:srgbClr val="FF0000"/>
                </a:solidFill>
                <a:latin typeface="隶书" panose="02010509060101010101" pitchFamily="49" charset="-122"/>
                <a:ea typeface="隶书" panose="02010509060101010101" pitchFamily="49" charset="-122"/>
              </a:rPr>
              <a:t>基本概念</a:t>
            </a:r>
            <a:r>
              <a:rPr lang="zh-CN" altLang="en-US" sz="4000" b="1" dirty="0">
                <a:solidFill>
                  <a:srgbClr val="FF0000"/>
                </a:solidFill>
                <a:latin typeface="隶书" panose="02010509060101010101" pitchFamily="49" charset="-122"/>
                <a:ea typeface="隶书" panose="02010509060101010101" pitchFamily="49" charset="-122"/>
              </a:rPr>
              <a:t>（</a:t>
            </a:r>
            <a:r>
              <a:rPr lang="zh-CN" altLang="en-US" sz="4000" b="1" dirty="0" smtClean="0">
                <a:solidFill>
                  <a:srgbClr val="FF0000"/>
                </a:solidFill>
                <a:latin typeface="隶书" panose="02010509060101010101" pitchFamily="49" charset="-122"/>
                <a:ea typeface="隶书" panose="02010509060101010101" pitchFamily="49" charset="-122"/>
              </a:rPr>
              <a:t>续十三）</a:t>
            </a:r>
            <a:endParaRPr lang="zh-CN" altLang="en-US" sz="4000" b="1" dirty="0">
              <a:solidFill>
                <a:srgbClr val="FF0000"/>
              </a:solidFill>
              <a:latin typeface="隶书" panose="02010509060101010101" pitchFamily="49" charset="-122"/>
              <a:ea typeface="隶书" panose="02010509060101010101" pitchFamily="49" charset="-122"/>
            </a:endParaRPr>
          </a:p>
        </p:txBody>
      </p:sp>
      <mc:AlternateContent xmlns:mc="http://schemas.openxmlformats.org/markup-compatibility/2006" xmlns:a14="http://schemas.microsoft.com/office/drawing/2010/main">
        <mc:Choice Requires="a14">
          <p:sp>
            <p:nvSpPr>
              <p:cNvPr id="3" name="文本框 2"/>
              <p:cNvSpPr txBox="1"/>
              <p:nvPr/>
            </p:nvSpPr>
            <p:spPr>
              <a:xfrm>
                <a:off x="107504" y="1484784"/>
                <a:ext cx="8784976" cy="4839273"/>
              </a:xfrm>
              <a:prstGeom prst="rect">
                <a:avLst/>
              </a:prstGeom>
              <a:noFill/>
            </p:spPr>
            <p:txBody>
              <a:bodyPr wrap="square" rtlCol="0">
                <a:spAutoFit/>
              </a:bodyPr>
              <a:lstStyle/>
              <a:p>
                <a:r>
                  <a:rPr lang="en-US" altLang="zh-CN" sz="1800" dirty="0" smtClean="0">
                    <a:solidFill>
                      <a:schemeClr val="tx1"/>
                    </a:solidFill>
                  </a:rPr>
                  <a:t>        </a:t>
                </a:r>
                <a:r>
                  <a:rPr lang="en-US" altLang="zh-CN" sz="1800" dirty="0" err="1" smtClean="0">
                    <a:solidFill>
                      <a:schemeClr val="tx1"/>
                    </a:solidFill>
                  </a:rPr>
                  <a:t>Hebb</a:t>
                </a:r>
                <a:r>
                  <a:rPr lang="zh-CN" altLang="en-US" sz="1800" dirty="0" smtClean="0">
                    <a:solidFill>
                      <a:schemeClr val="tx1"/>
                    </a:solidFill>
                  </a:rPr>
                  <a:t>学习规则的数学描述：</a:t>
                </a:r>
                <a:r>
                  <a:rPr lang="en-US" altLang="zh-CN" sz="1800" dirty="0" err="1">
                    <a:solidFill>
                      <a:schemeClr val="tx1"/>
                    </a:solidFill>
                  </a:rPr>
                  <a:t>w</a:t>
                </a:r>
                <a:r>
                  <a:rPr lang="en-US" altLang="zh-CN" sz="1800" baseline="-25000" dirty="0" err="1" smtClean="0">
                    <a:solidFill>
                      <a:schemeClr val="tx1"/>
                    </a:solidFill>
                  </a:rPr>
                  <a:t>ij</a:t>
                </a:r>
                <a:r>
                  <a:rPr lang="en-US" altLang="zh-CN" sz="1800" dirty="0" smtClean="0">
                    <a:solidFill>
                      <a:schemeClr val="tx1"/>
                    </a:solidFill>
                  </a:rPr>
                  <a:t>(k+1)=</a:t>
                </a:r>
                <a:r>
                  <a:rPr lang="en-US" altLang="zh-CN" sz="1800" dirty="0" err="1" smtClean="0">
                    <a:solidFill>
                      <a:schemeClr val="tx1"/>
                    </a:solidFill>
                  </a:rPr>
                  <a:t>w</a:t>
                </a:r>
                <a:r>
                  <a:rPr lang="en-US" altLang="zh-CN" sz="1800" baseline="-25000" dirty="0" err="1" smtClean="0">
                    <a:solidFill>
                      <a:schemeClr val="tx1"/>
                    </a:solidFill>
                  </a:rPr>
                  <a:t>ij</a:t>
                </a:r>
                <a:r>
                  <a:rPr lang="en-US" altLang="zh-CN" sz="1800" dirty="0" smtClean="0">
                    <a:solidFill>
                      <a:schemeClr val="tx1"/>
                    </a:solidFill>
                  </a:rPr>
                  <a:t>(k)+</a:t>
                </a:r>
                <a:r>
                  <a:rPr lang="en-US" altLang="zh-CN" sz="1800" dirty="0" err="1" smtClean="0">
                    <a:solidFill>
                      <a:schemeClr val="tx1"/>
                    </a:solidFill>
                  </a:rPr>
                  <a:t>y</a:t>
                </a:r>
                <a:r>
                  <a:rPr lang="en-US" altLang="zh-CN" sz="1800" baseline="-25000" dirty="0" err="1" smtClean="0">
                    <a:solidFill>
                      <a:schemeClr val="tx1"/>
                    </a:solidFill>
                  </a:rPr>
                  <a:t>i</a:t>
                </a:r>
                <a:r>
                  <a:rPr lang="en-US" altLang="zh-CN" sz="1800" dirty="0" err="1" smtClean="0">
                    <a:solidFill>
                      <a:schemeClr val="tx1"/>
                    </a:solidFill>
                  </a:rPr>
                  <a:t>y</a:t>
                </a:r>
                <a:r>
                  <a:rPr lang="en-US" altLang="zh-CN" sz="1800" baseline="-25000" dirty="0" err="1" smtClean="0">
                    <a:solidFill>
                      <a:schemeClr val="tx1"/>
                    </a:solidFill>
                  </a:rPr>
                  <a:t>j</a:t>
                </a:r>
                <a:r>
                  <a:rPr lang="zh-CN" altLang="en-US" sz="1800" dirty="0">
                    <a:solidFill>
                      <a:schemeClr val="tx1"/>
                    </a:solidFill>
                  </a:rPr>
                  <a:t>，</a:t>
                </a:r>
                <a:r>
                  <a:rPr lang="zh-CN" altLang="en-US" sz="1800" dirty="0" smtClean="0">
                    <a:solidFill>
                      <a:schemeClr val="tx1"/>
                    </a:solidFill>
                  </a:rPr>
                  <a:t>其中，</a:t>
                </a:r>
                <a:r>
                  <a:rPr lang="en-US" altLang="zh-CN" sz="1800" dirty="0" err="1" smtClean="0">
                    <a:solidFill>
                      <a:schemeClr val="tx1"/>
                    </a:solidFill>
                  </a:rPr>
                  <a:t>w</a:t>
                </a:r>
                <a:r>
                  <a:rPr lang="en-US" altLang="zh-CN" sz="1800" baseline="-25000" dirty="0" err="1" smtClean="0">
                    <a:solidFill>
                      <a:schemeClr val="tx1"/>
                    </a:solidFill>
                  </a:rPr>
                  <a:t>ij</a:t>
                </a:r>
                <a:r>
                  <a:rPr lang="en-US" altLang="zh-CN" sz="1800" dirty="0" smtClean="0">
                    <a:solidFill>
                      <a:schemeClr val="tx1"/>
                    </a:solidFill>
                  </a:rPr>
                  <a:t>(k)</a:t>
                </a:r>
                <a:r>
                  <a:rPr lang="zh-CN" altLang="en-US" sz="1800" dirty="0" smtClean="0">
                    <a:solidFill>
                      <a:schemeClr val="tx1"/>
                    </a:solidFill>
                  </a:rPr>
                  <a:t>为链接从神经元</a:t>
                </a:r>
                <a:r>
                  <a:rPr lang="en-US" altLang="zh-CN" sz="1800" dirty="0" err="1" smtClean="0">
                    <a:solidFill>
                      <a:schemeClr val="tx1"/>
                    </a:solidFill>
                  </a:rPr>
                  <a:t>i</a:t>
                </a:r>
                <a:r>
                  <a:rPr lang="zh-CN" altLang="en-US" sz="1800" dirty="0" smtClean="0">
                    <a:solidFill>
                      <a:schemeClr val="tx1"/>
                    </a:solidFill>
                  </a:rPr>
                  <a:t>到神经元</a:t>
                </a:r>
                <a:r>
                  <a:rPr lang="en-US" altLang="zh-CN" sz="1800" dirty="0" smtClean="0">
                    <a:solidFill>
                      <a:schemeClr val="tx1"/>
                    </a:solidFill>
                  </a:rPr>
                  <a:t>j</a:t>
                </a:r>
                <a:r>
                  <a:rPr lang="zh-CN" altLang="en-US" sz="1800" dirty="0" smtClean="0">
                    <a:solidFill>
                      <a:schemeClr val="tx1"/>
                    </a:solidFill>
                  </a:rPr>
                  <a:t>当前的权值；</a:t>
                </a:r>
                <a:r>
                  <a:rPr lang="en-US" altLang="zh-CN" sz="1800" dirty="0">
                    <a:solidFill>
                      <a:schemeClr val="tx1"/>
                    </a:solidFill>
                  </a:rPr>
                  <a:t> </a:t>
                </a:r>
                <a:r>
                  <a:rPr lang="en-US" altLang="zh-CN" sz="1800" dirty="0" err="1" smtClean="0">
                    <a:solidFill>
                      <a:schemeClr val="tx1"/>
                    </a:solidFill>
                  </a:rPr>
                  <a:t>y</a:t>
                </a:r>
                <a:r>
                  <a:rPr lang="en-US" altLang="zh-CN" sz="1800" baseline="-25000" dirty="0" err="1" smtClean="0">
                    <a:solidFill>
                      <a:schemeClr val="tx1"/>
                    </a:solidFill>
                  </a:rPr>
                  <a:t>i</a:t>
                </a:r>
                <a:r>
                  <a:rPr lang="zh-CN" altLang="en-US" sz="1800" dirty="0" smtClean="0">
                    <a:solidFill>
                      <a:schemeClr val="tx1"/>
                    </a:solidFill>
                  </a:rPr>
                  <a:t>，</a:t>
                </a:r>
                <a:r>
                  <a:rPr lang="en-US" altLang="zh-CN" sz="1800" dirty="0" err="1" smtClean="0">
                    <a:solidFill>
                      <a:schemeClr val="tx1"/>
                    </a:solidFill>
                  </a:rPr>
                  <a:t>y</a:t>
                </a:r>
                <a:r>
                  <a:rPr lang="en-US" altLang="zh-CN" sz="1800" baseline="-25000" dirty="0" err="1" smtClean="0">
                    <a:solidFill>
                      <a:schemeClr val="tx1"/>
                    </a:solidFill>
                  </a:rPr>
                  <a:t>j</a:t>
                </a:r>
                <a:r>
                  <a:rPr lang="zh-CN" altLang="en-US" sz="1800" dirty="0" smtClean="0">
                    <a:solidFill>
                      <a:schemeClr val="tx1"/>
                    </a:solidFill>
                  </a:rPr>
                  <a:t>为神经元的激活水平。</a:t>
                </a:r>
                <a:endParaRPr lang="en-US" altLang="zh-CN" sz="1800" dirty="0" smtClean="0">
                  <a:solidFill>
                    <a:schemeClr val="tx1"/>
                  </a:solidFill>
                </a:endParaRPr>
              </a:p>
              <a:p>
                <a:r>
                  <a:rPr lang="en-US" altLang="zh-CN" sz="1800" dirty="0" smtClean="0">
                    <a:solidFill>
                      <a:schemeClr val="tx1"/>
                    </a:solidFill>
                  </a:rPr>
                  <a:t>         </a:t>
                </a:r>
              </a:p>
              <a:p>
                <a:r>
                  <a:rPr lang="en-US" altLang="zh-CN" sz="1800" dirty="0">
                    <a:solidFill>
                      <a:schemeClr val="tx1"/>
                    </a:solidFill>
                  </a:rPr>
                  <a:t> </a:t>
                </a:r>
                <a:r>
                  <a:rPr lang="en-US" altLang="zh-CN" sz="1800" dirty="0" smtClean="0">
                    <a:solidFill>
                      <a:schemeClr val="tx1"/>
                    </a:solidFill>
                  </a:rPr>
                  <a:t>        </a:t>
                </a:r>
                <a:r>
                  <a:rPr lang="en-US" altLang="zh-CN" sz="1800" dirty="0" err="1" smtClean="0">
                    <a:solidFill>
                      <a:schemeClr val="tx1"/>
                    </a:solidFill>
                  </a:rPr>
                  <a:t>Hebb</a:t>
                </a:r>
                <a:r>
                  <a:rPr lang="zh-CN" altLang="en-US" sz="1800" dirty="0" smtClean="0">
                    <a:solidFill>
                      <a:schemeClr val="tx1"/>
                    </a:solidFill>
                  </a:rPr>
                  <a:t>学习规则是一种没有指导的学习方法，它只根据神经元连接间的激活水平改变权值，因此这种方法又被称为相关学习或并联学习。</a:t>
                </a:r>
                <a:endParaRPr lang="en-US" altLang="zh-CN" sz="1800" dirty="0" smtClean="0">
                  <a:solidFill>
                    <a:schemeClr val="tx1"/>
                  </a:solidFill>
                </a:endParaRPr>
              </a:p>
              <a:p>
                <a:r>
                  <a:rPr lang="zh-CN" altLang="en-US" sz="1800" dirty="0" smtClean="0">
                    <a:solidFill>
                      <a:schemeClr val="tx1"/>
                    </a:solidFill>
                  </a:rPr>
                  <a:t>        </a:t>
                </a:r>
                <a:endParaRPr lang="en-US" altLang="zh-CN" sz="1800" dirty="0" smtClean="0">
                  <a:solidFill>
                    <a:schemeClr val="tx1"/>
                  </a:solidFill>
                </a:endParaRPr>
              </a:p>
              <a:p>
                <a:r>
                  <a:rPr lang="zh-CN" altLang="en-US" sz="1800" dirty="0" smtClean="0">
                    <a:solidFill>
                      <a:schemeClr val="tx1"/>
                    </a:solidFill>
                  </a:rPr>
                  <a:t>        当神经元由：</a:t>
                </a:r>
                <a:endParaRPr lang="en-US" altLang="zh-CN" sz="1800" dirty="0" smtClean="0">
                  <a:solidFill>
                    <a:schemeClr val="tx1"/>
                  </a:solidFill>
                </a:endParaRPr>
              </a:p>
              <a:p>
                <a:r>
                  <a:rPr lang="en-US" altLang="zh-CN" sz="1800" b="0" dirty="0">
                    <a:solidFill>
                      <a:schemeClr val="tx1"/>
                    </a:solidFill>
                  </a:rPr>
                  <a:t>	</a:t>
                </a:r>
                <a14:m>
                  <m:oMath xmlns:m="http://schemas.openxmlformats.org/officeDocument/2006/math">
                    <m:r>
                      <a:rPr lang="en-US" altLang="zh-CN" sz="1800" b="0" i="1" smtClean="0">
                        <a:solidFill>
                          <a:schemeClr val="tx1"/>
                        </a:solidFill>
                        <a:latin typeface="Cambria Math" panose="02040503050406030204" pitchFamily="18" charset="0"/>
                      </a:rPr>
                      <m:t>𝐼</m:t>
                    </m:r>
                    <m:r>
                      <a:rPr lang="en-US" altLang="zh-CN" sz="1800" b="0" i="1" baseline="-25000" smtClean="0">
                        <a:solidFill>
                          <a:schemeClr val="tx1"/>
                        </a:solidFill>
                        <a:latin typeface="Cambria Math" panose="02040503050406030204" pitchFamily="18" charset="0"/>
                      </a:rPr>
                      <m:t>𝑖</m:t>
                    </m:r>
                    <m:r>
                      <a:rPr lang="en-US" altLang="zh-CN" sz="1800" b="0" i="1" smtClean="0">
                        <a:solidFill>
                          <a:schemeClr val="tx1"/>
                        </a:solidFill>
                        <a:latin typeface="Cambria Math" panose="02040503050406030204" pitchFamily="18" charset="0"/>
                      </a:rPr>
                      <m:t>=</m:t>
                    </m:r>
                    <m:nary>
                      <m:naryPr>
                        <m:chr m:val="∑"/>
                        <m:supHide m:val="on"/>
                        <m:ctrlPr>
                          <a:rPr lang="en-US" altLang="zh-CN" sz="1800" b="0" i="1" smtClean="0">
                            <a:solidFill>
                              <a:schemeClr val="tx1"/>
                            </a:solidFill>
                            <a:latin typeface="Cambria Math" panose="02040503050406030204" pitchFamily="18" charset="0"/>
                          </a:rPr>
                        </m:ctrlPr>
                      </m:naryPr>
                      <m:sub>
                        <m:r>
                          <m:rPr>
                            <m:brk m:alnAt="7"/>
                          </m:rPr>
                          <a:rPr lang="en-US" altLang="zh-CN" sz="1800" b="0" i="1" smtClean="0">
                            <a:solidFill>
                              <a:schemeClr val="tx1"/>
                            </a:solidFill>
                            <a:latin typeface="Cambria Math" panose="02040503050406030204" pitchFamily="18" charset="0"/>
                          </a:rPr>
                          <m:t>𝑗</m:t>
                        </m:r>
                      </m:sub>
                      <m:sup/>
                      <m:e>
                        <m:r>
                          <a:rPr lang="en-US" altLang="zh-CN" sz="1800" b="0" i="1" smtClean="0">
                            <a:solidFill>
                              <a:schemeClr val="tx1"/>
                            </a:solidFill>
                            <a:latin typeface="Cambria Math" panose="02040503050406030204" pitchFamily="18" charset="0"/>
                          </a:rPr>
                          <m:t>𝑤</m:t>
                        </m:r>
                        <m:r>
                          <a:rPr lang="en-US" altLang="zh-CN" sz="1800" i="1" baseline="-25000">
                            <a:solidFill>
                              <a:schemeClr val="tx1"/>
                            </a:solidFill>
                            <a:latin typeface="Cambria Math" panose="02040503050406030204" pitchFamily="18" charset="0"/>
                          </a:rPr>
                          <m:t>𝑖𝑗</m:t>
                        </m:r>
                        <m:r>
                          <a:rPr lang="en-US" altLang="zh-CN" sz="1800" b="0" i="1" smtClean="0">
                            <a:solidFill>
                              <a:schemeClr val="tx1"/>
                            </a:solidFill>
                            <a:latin typeface="Cambria Math"/>
                          </a:rPr>
                          <m:t>𝑥</m:t>
                        </m:r>
                        <m:r>
                          <a:rPr lang="en-US" altLang="zh-CN" sz="1800" b="0" i="1" baseline="-25000" smtClean="0">
                            <a:solidFill>
                              <a:schemeClr val="tx1"/>
                            </a:solidFill>
                            <a:latin typeface="Cambria Math" panose="02040503050406030204" pitchFamily="18" charset="0"/>
                          </a:rPr>
                          <m:t>𝑗</m:t>
                        </m:r>
                        <m:r>
                          <a:rPr lang="en-US" altLang="zh-CN" sz="1800" b="0" i="1" smtClean="0">
                            <a:solidFill>
                              <a:schemeClr val="tx1"/>
                            </a:solidFill>
                            <a:latin typeface="Cambria Math" panose="02040503050406030204" pitchFamily="18" charset="0"/>
                          </a:rPr>
                          <m:t>−</m:t>
                        </m:r>
                        <m:r>
                          <a:rPr lang="zh-CN" altLang="en-US" sz="1800" b="0" i="1" smtClean="0">
                            <a:solidFill>
                              <a:schemeClr val="tx1"/>
                            </a:solidFill>
                            <a:latin typeface="Cambria Math" panose="02040503050406030204" pitchFamily="18" charset="0"/>
                          </a:rPr>
                          <m:t>𝜃</m:t>
                        </m:r>
                        <m:r>
                          <a:rPr lang="en-US" altLang="zh-CN" sz="1800" b="0" i="1" baseline="-25000" smtClean="0">
                            <a:solidFill>
                              <a:schemeClr val="tx1"/>
                            </a:solidFill>
                            <a:latin typeface="Cambria Math" panose="02040503050406030204" pitchFamily="18" charset="0"/>
                          </a:rPr>
                          <m:t>𝑖</m:t>
                        </m:r>
                      </m:e>
                    </m:nary>
                    <m:r>
                      <a:rPr lang="en-US" altLang="zh-CN" sz="1800" b="0" i="1" smtClean="0">
                        <a:solidFill>
                          <a:schemeClr val="tx1"/>
                        </a:solidFill>
                        <a:latin typeface="Cambria Math" panose="02040503050406030204" pitchFamily="18" charset="0"/>
                      </a:rPr>
                      <m:t> </m:t>
                    </m:r>
                  </m:oMath>
                </a14:m>
                <a:r>
                  <a:rPr lang="en-US" altLang="zh-CN" sz="1800" dirty="0" smtClean="0">
                    <a:solidFill>
                      <a:schemeClr val="tx1"/>
                    </a:solidFill>
                  </a:rPr>
                  <a:t>  </a:t>
                </a:r>
                <a14:m>
                  <m:oMath xmlns:m="http://schemas.openxmlformats.org/officeDocument/2006/math">
                    <m:r>
                      <a:rPr lang="en-US" altLang="zh-CN" sz="1800" b="0" i="0" dirty="0" smtClean="0">
                        <a:solidFill>
                          <a:schemeClr val="tx1"/>
                        </a:solidFill>
                        <a:latin typeface="Cambria Math" panose="02040503050406030204" pitchFamily="18" charset="0"/>
                      </a:rPr>
                      <m:t>; </m:t>
                    </m:r>
                    <m:r>
                      <a:rPr lang="en-US" altLang="zh-CN" sz="1800" b="0" i="1" dirty="0" smtClean="0">
                        <a:solidFill>
                          <a:schemeClr val="tx1"/>
                        </a:solidFill>
                        <a:latin typeface="Cambria Math" panose="02040503050406030204" pitchFamily="18" charset="0"/>
                      </a:rPr>
                      <m:t>𝑦</m:t>
                    </m:r>
                    <m:r>
                      <a:rPr lang="en-US" altLang="zh-CN" sz="1800" b="0" i="1" baseline="-25000" dirty="0" smtClean="0">
                        <a:solidFill>
                          <a:schemeClr val="tx1"/>
                        </a:solidFill>
                        <a:latin typeface="Cambria Math" panose="02040503050406030204" pitchFamily="18" charset="0"/>
                      </a:rPr>
                      <m:t>𝑖</m:t>
                    </m:r>
                    <m:r>
                      <a:rPr lang="en-US" altLang="zh-CN" sz="1800" b="0" i="1" dirty="0" smtClean="0">
                        <a:solidFill>
                          <a:schemeClr val="tx1"/>
                        </a:solidFill>
                        <a:latin typeface="Cambria Math" panose="02040503050406030204" pitchFamily="18" charset="0"/>
                      </a:rPr>
                      <m:t>=</m:t>
                    </m:r>
                    <m:r>
                      <a:rPr lang="en-US" altLang="zh-CN" sz="1800" b="0" i="1" dirty="0" smtClean="0">
                        <a:solidFill>
                          <a:schemeClr val="tx1"/>
                        </a:solidFill>
                        <a:latin typeface="Cambria Math" panose="02040503050406030204" pitchFamily="18" charset="0"/>
                      </a:rPr>
                      <m:t>𝑓</m:t>
                    </m:r>
                    <m:d>
                      <m:dPr>
                        <m:ctrlPr>
                          <a:rPr lang="en-US" altLang="zh-CN" sz="1800" b="0" i="1" dirty="0" smtClean="0">
                            <a:solidFill>
                              <a:schemeClr val="tx1"/>
                            </a:solidFill>
                            <a:latin typeface="Cambria Math" panose="02040503050406030204" pitchFamily="18" charset="0"/>
                          </a:rPr>
                        </m:ctrlPr>
                      </m:dPr>
                      <m:e>
                        <m:r>
                          <a:rPr lang="en-US" altLang="zh-CN" sz="1800" b="0" i="1" dirty="0" smtClean="0">
                            <a:solidFill>
                              <a:schemeClr val="tx1"/>
                            </a:solidFill>
                            <a:latin typeface="Cambria Math" panose="02040503050406030204" pitchFamily="18" charset="0"/>
                          </a:rPr>
                          <m:t>𝐼</m:t>
                        </m:r>
                        <m:r>
                          <a:rPr lang="en-US" altLang="zh-CN" sz="1800" b="0" i="1" baseline="-25000" dirty="0" smtClean="0">
                            <a:solidFill>
                              <a:schemeClr val="tx1"/>
                            </a:solidFill>
                            <a:latin typeface="Cambria Math" panose="02040503050406030204" pitchFamily="18" charset="0"/>
                          </a:rPr>
                          <m:t>𝑖</m:t>
                        </m:r>
                      </m:e>
                    </m:d>
                    <m:r>
                      <a:rPr lang="en-US" altLang="zh-CN" sz="1800" b="0" i="1" dirty="0" smtClean="0">
                        <a:solidFill>
                          <a:schemeClr val="tx1"/>
                        </a:solidFill>
                        <a:latin typeface="Cambria Math" panose="02040503050406030204" pitchFamily="18" charset="0"/>
                      </a:rPr>
                      <m:t>=1/(1+</m:t>
                    </m:r>
                    <m:r>
                      <m:rPr>
                        <m:sty m:val="p"/>
                      </m:rPr>
                      <a:rPr lang="en-US" altLang="zh-CN" sz="1800" b="0" i="0" dirty="0" smtClean="0">
                        <a:solidFill>
                          <a:schemeClr val="tx1"/>
                        </a:solidFill>
                        <a:latin typeface="Cambria Math" panose="02040503050406030204" pitchFamily="18" charset="0"/>
                      </a:rPr>
                      <m:t>exp</m:t>
                    </m:r>
                    <m:r>
                      <a:rPr lang="en-US" altLang="zh-CN" sz="1800" b="0" i="1" dirty="0" smtClean="0">
                        <a:solidFill>
                          <a:schemeClr val="tx1"/>
                        </a:solidFill>
                        <a:latin typeface="Cambria Math" panose="02040503050406030204" pitchFamily="18" charset="0"/>
                      </a:rPr>
                      <m:t>⁡(−</m:t>
                    </m:r>
                    <m:r>
                      <a:rPr lang="en-US" altLang="zh-CN" sz="1800" b="0" i="1" dirty="0" smtClean="0">
                        <a:solidFill>
                          <a:schemeClr val="tx1"/>
                        </a:solidFill>
                        <a:latin typeface="Cambria Math" panose="02040503050406030204" pitchFamily="18" charset="0"/>
                      </a:rPr>
                      <m:t>𝐼𝑖</m:t>
                    </m:r>
                    <m:r>
                      <a:rPr lang="en-US" altLang="zh-CN" sz="1800" b="0" i="1" dirty="0" smtClean="0">
                        <a:solidFill>
                          <a:schemeClr val="tx1"/>
                        </a:solidFill>
                        <a:latin typeface="Cambria Math" panose="02040503050406030204" pitchFamily="18" charset="0"/>
                      </a:rPr>
                      <m:t>))</m:t>
                    </m:r>
                  </m:oMath>
                </a14:m>
                <a:r>
                  <a:rPr lang="en-US" altLang="zh-CN" sz="1800" dirty="0" smtClean="0">
                    <a:solidFill>
                      <a:schemeClr val="tx1"/>
                    </a:solidFill>
                  </a:rPr>
                  <a:t> </a:t>
                </a:r>
              </a:p>
              <a:p>
                <a:r>
                  <a:rPr lang="en-US" altLang="zh-CN" sz="1800" dirty="0">
                    <a:solidFill>
                      <a:schemeClr val="tx1"/>
                    </a:solidFill>
                  </a:rPr>
                  <a:t> </a:t>
                </a:r>
                <a:r>
                  <a:rPr lang="en-US" altLang="zh-CN" sz="1800" dirty="0" smtClean="0">
                    <a:solidFill>
                      <a:schemeClr val="tx1"/>
                    </a:solidFill>
                  </a:rPr>
                  <a:t>       </a:t>
                </a:r>
                <a:r>
                  <a:rPr lang="zh-CN" altLang="en-US" sz="1800" dirty="0" smtClean="0">
                    <a:solidFill>
                      <a:schemeClr val="tx1"/>
                    </a:solidFill>
                  </a:rPr>
                  <a:t>表示时，</a:t>
                </a:r>
                <a:r>
                  <a:rPr lang="en-US" altLang="zh-CN" sz="1800" dirty="0" err="1" smtClean="0">
                    <a:solidFill>
                      <a:schemeClr val="tx1"/>
                    </a:solidFill>
                  </a:rPr>
                  <a:t>Hebb</a:t>
                </a:r>
                <a:r>
                  <a:rPr lang="zh-CN" altLang="en-US" sz="1800" dirty="0" smtClean="0">
                    <a:solidFill>
                      <a:schemeClr val="tx1"/>
                    </a:solidFill>
                  </a:rPr>
                  <a:t>学习规则可以表示如下：</a:t>
                </a:r>
                <a:endParaRPr lang="en-US" altLang="zh-CN" sz="1800" dirty="0" smtClean="0">
                  <a:solidFill>
                    <a:schemeClr val="tx1"/>
                  </a:solidFill>
                </a:endParaRPr>
              </a:p>
              <a:p>
                <a:r>
                  <a:rPr lang="en-US" altLang="zh-CN" sz="1800" dirty="0">
                    <a:solidFill>
                      <a:schemeClr val="tx1"/>
                    </a:solidFill>
                  </a:rPr>
                  <a:t> </a:t>
                </a:r>
                <a:r>
                  <a:rPr lang="en-US" altLang="zh-CN" sz="1800" dirty="0" smtClean="0">
                    <a:solidFill>
                      <a:schemeClr val="tx1"/>
                    </a:solidFill>
                  </a:rPr>
                  <a:t>               </a:t>
                </a:r>
                <a:r>
                  <a:rPr lang="en-US" altLang="zh-CN" sz="1800" dirty="0" err="1" smtClean="0">
                    <a:solidFill>
                      <a:schemeClr val="tx1"/>
                    </a:solidFill>
                  </a:rPr>
                  <a:t>w</a:t>
                </a:r>
                <a:r>
                  <a:rPr lang="en-US" altLang="zh-CN" sz="1800" baseline="-25000" dirty="0" err="1" smtClean="0">
                    <a:solidFill>
                      <a:schemeClr val="tx1"/>
                    </a:solidFill>
                  </a:rPr>
                  <a:t>ij</a:t>
                </a:r>
                <a:r>
                  <a:rPr lang="en-US" altLang="zh-CN" sz="1800" dirty="0" smtClean="0">
                    <a:solidFill>
                      <a:schemeClr val="tx1"/>
                    </a:solidFill>
                  </a:rPr>
                  <a:t>(k+1)=</a:t>
                </a:r>
                <a:r>
                  <a:rPr lang="en-US" altLang="zh-CN" sz="1800" dirty="0" err="1" smtClean="0">
                    <a:solidFill>
                      <a:schemeClr val="tx1"/>
                    </a:solidFill>
                  </a:rPr>
                  <a:t>w</a:t>
                </a:r>
                <a:r>
                  <a:rPr lang="en-US" altLang="zh-CN" sz="1800" baseline="-25000" dirty="0" err="1" smtClean="0">
                    <a:solidFill>
                      <a:schemeClr val="tx1"/>
                    </a:solidFill>
                  </a:rPr>
                  <a:t>ij</a:t>
                </a:r>
                <a:r>
                  <a:rPr lang="en-US" altLang="zh-CN" sz="1800" dirty="0" smtClean="0">
                    <a:solidFill>
                      <a:schemeClr val="tx1"/>
                    </a:solidFill>
                  </a:rPr>
                  <a:t>(k)+</a:t>
                </a:r>
                <a:r>
                  <a:rPr lang="en-US" altLang="zh-CN" sz="1800" dirty="0" err="1" smtClean="0">
                    <a:solidFill>
                      <a:schemeClr val="tx1"/>
                    </a:solidFill>
                  </a:rPr>
                  <a:t>y</a:t>
                </a:r>
                <a:r>
                  <a:rPr lang="en-US" altLang="zh-CN" sz="1800" baseline="-25000" dirty="0" err="1" smtClean="0">
                    <a:solidFill>
                      <a:schemeClr val="tx1"/>
                    </a:solidFill>
                  </a:rPr>
                  <a:t>i</a:t>
                </a:r>
                <a:r>
                  <a:rPr lang="en-US" altLang="zh-CN" sz="1800" dirty="0" err="1" smtClean="0">
                    <a:solidFill>
                      <a:schemeClr val="tx1"/>
                    </a:solidFill>
                  </a:rPr>
                  <a:t>y</a:t>
                </a:r>
                <a:r>
                  <a:rPr lang="en-US" altLang="zh-CN" sz="1800" baseline="-25000" dirty="0" err="1" smtClean="0">
                    <a:solidFill>
                      <a:schemeClr val="tx1"/>
                    </a:solidFill>
                  </a:rPr>
                  <a:t>j</a:t>
                </a:r>
                <a:endParaRPr lang="en-US" altLang="zh-CN" sz="1800" baseline="-25000" dirty="0" smtClean="0">
                  <a:solidFill>
                    <a:schemeClr val="tx1"/>
                  </a:solidFill>
                </a:endParaRPr>
              </a:p>
              <a:p>
                <a:r>
                  <a:rPr lang="zh-CN" altLang="en-US" sz="1800" dirty="0" smtClean="0">
                    <a:solidFill>
                      <a:schemeClr val="tx1"/>
                    </a:solidFill>
                  </a:rPr>
                  <a:t>        </a:t>
                </a:r>
                <a:endParaRPr lang="en-US" altLang="zh-CN" sz="1800" dirty="0" smtClean="0">
                  <a:solidFill>
                    <a:schemeClr val="tx1"/>
                  </a:solidFill>
                </a:endParaRPr>
              </a:p>
              <a:p>
                <a:r>
                  <a:rPr lang="zh-CN" altLang="en-US" sz="1800" dirty="0" smtClean="0">
                    <a:solidFill>
                      <a:schemeClr val="tx1"/>
                    </a:solidFill>
                  </a:rPr>
                  <a:t>        另外，根据神经元状态变化来调整权值的</a:t>
                </a:r>
                <a:r>
                  <a:rPr lang="en-US" altLang="zh-CN" sz="1800" dirty="0" err="1" smtClean="0">
                    <a:solidFill>
                      <a:schemeClr val="tx1"/>
                    </a:solidFill>
                  </a:rPr>
                  <a:t>Hebb</a:t>
                </a:r>
                <a:r>
                  <a:rPr lang="zh-CN" altLang="en-US" sz="1800" dirty="0" smtClean="0">
                    <a:solidFill>
                      <a:schemeClr val="tx1"/>
                    </a:solidFill>
                  </a:rPr>
                  <a:t>学习方法称为微分</a:t>
                </a:r>
                <a:r>
                  <a:rPr lang="en-US" altLang="zh-CN" sz="1800" dirty="0" err="1" smtClean="0">
                    <a:solidFill>
                      <a:schemeClr val="tx1"/>
                    </a:solidFill>
                  </a:rPr>
                  <a:t>Hebb</a:t>
                </a:r>
                <a:r>
                  <a:rPr lang="zh-CN" altLang="en-US" sz="1800" dirty="0" smtClean="0">
                    <a:solidFill>
                      <a:schemeClr val="tx1"/>
                    </a:solidFill>
                  </a:rPr>
                  <a:t>学习方法，可描述为：</a:t>
                </a:r>
                <a:endParaRPr lang="en-US" altLang="zh-CN" sz="1800" b="0" i="1" dirty="0" smtClean="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1800" b="0" i="1" smtClean="0">
                          <a:solidFill>
                            <a:schemeClr val="tx1"/>
                          </a:solidFill>
                          <a:latin typeface="Cambria Math" panose="02040503050406030204" pitchFamily="18" charset="0"/>
                        </a:rPr>
                        <m:t>𝑤</m:t>
                      </m:r>
                      <m:r>
                        <a:rPr lang="en-US" altLang="zh-CN" sz="1800" b="0" i="1" baseline="-25000" smtClean="0">
                          <a:solidFill>
                            <a:schemeClr val="tx1"/>
                          </a:solidFill>
                          <a:latin typeface="Cambria Math" panose="02040503050406030204" pitchFamily="18" charset="0"/>
                        </a:rPr>
                        <m:t>𝑖𝑗</m:t>
                      </m:r>
                      <m:d>
                        <m:dPr>
                          <m:ctrlPr>
                            <a:rPr lang="en-US" altLang="zh-CN" sz="1800" b="0" i="1" smtClean="0">
                              <a:solidFill>
                                <a:schemeClr val="tx1"/>
                              </a:solidFill>
                              <a:latin typeface="Cambria Math" panose="02040503050406030204" pitchFamily="18" charset="0"/>
                            </a:rPr>
                          </m:ctrlPr>
                        </m:dPr>
                        <m:e>
                          <m:r>
                            <a:rPr lang="en-US" altLang="zh-CN" sz="1800" b="0" i="1" smtClean="0">
                              <a:solidFill>
                                <a:schemeClr val="tx1"/>
                              </a:solidFill>
                              <a:latin typeface="Cambria Math" panose="02040503050406030204" pitchFamily="18" charset="0"/>
                            </a:rPr>
                            <m:t>𝑘</m:t>
                          </m:r>
                          <m:r>
                            <a:rPr lang="en-US" altLang="zh-CN" sz="1800" b="0" i="1" smtClean="0">
                              <a:solidFill>
                                <a:schemeClr val="tx1"/>
                              </a:solidFill>
                              <a:latin typeface="Cambria Math" panose="02040503050406030204" pitchFamily="18" charset="0"/>
                            </a:rPr>
                            <m:t>+1</m:t>
                          </m:r>
                        </m:e>
                      </m:d>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𝑤𝑖𝑗</m:t>
                      </m:r>
                      <m:d>
                        <m:dPr>
                          <m:ctrlPr>
                            <a:rPr lang="en-US" altLang="zh-CN" sz="1800" b="0" i="1" smtClean="0">
                              <a:solidFill>
                                <a:schemeClr val="tx1"/>
                              </a:solidFill>
                              <a:latin typeface="Cambria Math" panose="02040503050406030204" pitchFamily="18" charset="0"/>
                            </a:rPr>
                          </m:ctrlPr>
                        </m:dPr>
                        <m:e>
                          <m:r>
                            <a:rPr lang="en-US" altLang="zh-CN" sz="1800" b="0" i="1" smtClean="0">
                              <a:solidFill>
                                <a:schemeClr val="tx1"/>
                              </a:solidFill>
                              <a:latin typeface="Cambria Math" panose="02040503050406030204" pitchFamily="18" charset="0"/>
                            </a:rPr>
                            <m:t>𝑘</m:t>
                          </m:r>
                        </m:e>
                      </m:d>
                      <m:r>
                        <a:rPr lang="en-US" altLang="zh-CN" sz="1800" b="0" i="1" smtClean="0">
                          <a:solidFill>
                            <a:schemeClr val="tx1"/>
                          </a:solidFill>
                          <a:latin typeface="Cambria Math" panose="02040503050406030204" pitchFamily="18" charset="0"/>
                        </a:rPr>
                        <m:t>+</m:t>
                      </m:r>
                      <m:d>
                        <m:dPr>
                          <m:begChr m:val="["/>
                          <m:endChr m:val="]"/>
                          <m:ctrlPr>
                            <a:rPr lang="en-US" altLang="zh-CN" sz="1800" b="0" i="1" smtClean="0">
                              <a:solidFill>
                                <a:schemeClr val="tx1"/>
                              </a:solidFill>
                              <a:latin typeface="Cambria Math" panose="02040503050406030204" pitchFamily="18" charset="0"/>
                            </a:rPr>
                          </m:ctrlPr>
                        </m:dPr>
                        <m:e>
                          <m:r>
                            <a:rPr lang="en-US" altLang="zh-CN" sz="1800" b="0" i="1" smtClean="0">
                              <a:solidFill>
                                <a:schemeClr val="tx1"/>
                              </a:solidFill>
                              <a:latin typeface="Cambria Math" panose="02040503050406030204" pitchFamily="18" charset="0"/>
                            </a:rPr>
                            <m:t>𝑦</m:t>
                          </m:r>
                          <m:r>
                            <a:rPr lang="en-US" altLang="zh-CN" sz="1800" b="0" i="1" baseline="-25000" smtClean="0">
                              <a:solidFill>
                                <a:schemeClr val="tx1"/>
                              </a:solidFill>
                              <a:latin typeface="Cambria Math" panose="02040503050406030204" pitchFamily="18" charset="0"/>
                            </a:rPr>
                            <m:t>𝑖</m:t>
                          </m:r>
                          <m:d>
                            <m:dPr>
                              <m:ctrlPr>
                                <a:rPr lang="en-US" altLang="zh-CN" sz="1800" b="0" i="1" smtClean="0">
                                  <a:solidFill>
                                    <a:schemeClr val="tx1"/>
                                  </a:solidFill>
                                  <a:latin typeface="Cambria Math" panose="02040503050406030204" pitchFamily="18" charset="0"/>
                                </a:rPr>
                              </m:ctrlPr>
                            </m:dPr>
                            <m:e>
                              <m:r>
                                <a:rPr lang="en-US" altLang="zh-CN" sz="1800" b="0" i="1" smtClean="0">
                                  <a:solidFill>
                                    <a:schemeClr val="tx1"/>
                                  </a:solidFill>
                                  <a:latin typeface="Cambria Math" panose="02040503050406030204" pitchFamily="18" charset="0"/>
                                </a:rPr>
                                <m:t>𝑘</m:t>
                              </m:r>
                            </m:e>
                          </m:d>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𝑦𝑖</m:t>
                          </m:r>
                          <m:d>
                            <m:dPr>
                              <m:ctrlPr>
                                <a:rPr lang="en-US" altLang="zh-CN" sz="1800" b="0" i="1" smtClean="0">
                                  <a:solidFill>
                                    <a:schemeClr val="tx1"/>
                                  </a:solidFill>
                                  <a:latin typeface="Cambria Math" panose="02040503050406030204" pitchFamily="18" charset="0"/>
                                </a:rPr>
                              </m:ctrlPr>
                            </m:dPr>
                            <m:e>
                              <m:r>
                                <a:rPr lang="en-US" altLang="zh-CN" sz="1800" b="0" i="1" smtClean="0">
                                  <a:solidFill>
                                    <a:schemeClr val="tx1"/>
                                  </a:solidFill>
                                  <a:latin typeface="Cambria Math" panose="02040503050406030204" pitchFamily="18" charset="0"/>
                                </a:rPr>
                                <m:t>𝑘</m:t>
                              </m:r>
                              <m:r>
                                <a:rPr lang="en-US" altLang="zh-CN" sz="1800" b="0" i="1" smtClean="0">
                                  <a:solidFill>
                                    <a:schemeClr val="tx1"/>
                                  </a:solidFill>
                                  <a:latin typeface="Cambria Math" panose="02040503050406030204" pitchFamily="18" charset="0"/>
                                </a:rPr>
                                <m:t>−1</m:t>
                              </m:r>
                            </m:e>
                          </m:d>
                        </m:e>
                      </m:d>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𝑦𝑗</m:t>
                      </m:r>
                      <m:d>
                        <m:dPr>
                          <m:ctrlPr>
                            <a:rPr lang="en-US" altLang="zh-CN" sz="1800" b="0" i="1" smtClean="0">
                              <a:solidFill>
                                <a:schemeClr val="tx1"/>
                              </a:solidFill>
                              <a:latin typeface="Cambria Math" panose="02040503050406030204" pitchFamily="18" charset="0"/>
                            </a:rPr>
                          </m:ctrlPr>
                        </m:dPr>
                        <m:e>
                          <m:r>
                            <a:rPr lang="en-US" altLang="zh-CN" sz="1800" b="0" i="1" smtClean="0">
                              <a:solidFill>
                                <a:schemeClr val="tx1"/>
                              </a:solidFill>
                              <a:latin typeface="Cambria Math" panose="02040503050406030204" pitchFamily="18" charset="0"/>
                            </a:rPr>
                            <m:t>𝑘</m:t>
                          </m:r>
                        </m:e>
                      </m:d>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𝑦𝑗</m:t>
                      </m:r>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𝑘</m:t>
                      </m:r>
                      <m:r>
                        <a:rPr lang="en-US" altLang="zh-CN" sz="1800" b="0" i="1" smtClean="0">
                          <a:solidFill>
                            <a:schemeClr val="tx1"/>
                          </a:solidFill>
                          <a:latin typeface="Cambria Math" panose="02040503050406030204" pitchFamily="18" charset="0"/>
                        </a:rPr>
                        <m:t>−1)]</m:t>
                      </m:r>
                    </m:oMath>
                  </m:oMathPara>
                </a14:m>
                <a:endParaRPr lang="en-US" altLang="zh-CN" sz="1800" dirty="0" smtClean="0">
                  <a:solidFill>
                    <a:schemeClr val="tx1"/>
                  </a:solidFill>
                </a:endParaRPr>
              </a:p>
              <a:p>
                <a:endParaRPr lang="zh-CN" altLang="en-US" sz="1800" dirty="0">
                  <a:solidFill>
                    <a:schemeClr val="tx1"/>
                  </a:solidFill>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107504" y="1484784"/>
                <a:ext cx="8784976" cy="4839273"/>
              </a:xfrm>
              <a:prstGeom prst="rect">
                <a:avLst/>
              </a:prstGeom>
              <a:blipFill>
                <a:blip r:embed="rId2"/>
                <a:stretch>
                  <a:fillRect l="-625" t="-1009" r="-2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872547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228600" y="381000"/>
            <a:ext cx="82296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5.1 </a:t>
            </a:r>
            <a:r>
              <a:rPr lang="zh-CN" altLang="en-US" dirty="0">
                <a:solidFill>
                  <a:srgbClr val="FF0000"/>
                </a:solidFill>
                <a:latin typeface="隶书" panose="02010509060101010101" pitchFamily="49" charset="-122"/>
                <a:ea typeface="隶书" panose="02010509060101010101" pitchFamily="49" charset="-122"/>
              </a:rPr>
              <a:t>基本概念</a:t>
            </a:r>
            <a:r>
              <a:rPr lang="zh-CN" altLang="en-US" sz="4000" b="1" dirty="0">
                <a:solidFill>
                  <a:srgbClr val="FF0000"/>
                </a:solidFill>
                <a:latin typeface="隶书" panose="02010509060101010101" pitchFamily="49" charset="-122"/>
                <a:ea typeface="隶书" panose="02010509060101010101" pitchFamily="49" charset="-122"/>
              </a:rPr>
              <a:t>（</a:t>
            </a:r>
            <a:r>
              <a:rPr lang="zh-CN" altLang="en-US" sz="4000" b="1" dirty="0" smtClean="0">
                <a:solidFill>
                  <a:srgbClr val="FF0000"/>
                </a:solidFill>
                <a:latin typeface="隶书" panose="02010509060101010101" pitchFamily="49" charset="-122"/>
                <a:ea typeface="隶书" panose="02010509060101010101" pitchFamily="49" charset="-122"/>
              </a:rPr>
              <a:t>续十四）</a:t>
            </a:r>
            <a:endParaRPr lang="zh-CN" altLang="en-US" sz="4000" b="1" dirty="0">
              <a:solidFill>
                <a:srgbClr val="FF0000"/>
              </a:solidFill>
              <a:latin typeface="隶书" panose="02010509060101010101" pitchFamily="49" charset="-122"/>
              <a:ea typeface="隶书" panose="02010509060101010101" pitchFamily="49" charset="-122"/>
            </a:endParaRPr>
          </a:p>
        </p:txBody>
      </p:sp>
      <mc:AlternateContent xmlns:mc="http://schemas.openxmlformats.org/markup-compatibility/2006">
        <mc:Choice xmlns:a14="http://schemas.microsoft.com/office/drawing/2010/main" Requires="a14">
          <p:sp>
            <p:nvSpPr>
              <p:cNvPr id="2" name="文本框 1"/>
              <p:cNvSpPr txBox="1"/>
              <p:nvPr/>
            </p:nvSpPr>
            <p:spPr>
              <a:xfrm>
                <a:off x="228600" y="1484784"/>
                <a:ext cx="8663880" cy="4665636"/>
              </a:xfrm>
              <a:prstGeom prst="rect">
                <a:avLst/>
              </a:prstGeom>
              <a:noFill/>
            </p:spPr>
            <p:txBody>
              <a:bodyPr wrap="square" rtlCol="0">
                <a:spAutoFit/>
              </a:bodyPr>
              <a:lstStyle/>
              <a:p>
                <a:r>
                  <a:rPr lang="el-GR" altLang="zh-CN" sz="2400" dirty="0" smtClean="0">
                    <a:solidFill>
                      <a:srgbClr val="FF0000"/>
                    </a:solidFill>
                  </a:rPr>
                  <a:t>δ</a:t>
                </a:r>
                <a:r>
                  <a:rPr lang="zh-CN" altLang="en-US" sz="2400" dirty="0" smtClean="0">
                    <a:solidFill>
                      <a:srgbClr val="FF0000"/>
                    </a:solidFill>
                  </a:rPr>
                  <a:t>学习规则：</a:t>
                </a:r>
                <a:endParaRPr lang="en-US" altLang="zh-CN" sz="2400" dirty="0" smtClean="0">
                  <a:solidFill>
                    <a:srgbClr val="FF0000"/>
                  </a:solidFill>
                </a:endParaRPr>
              </a:p>
              <a:p>
                <a:pPr>
                  <a:lnSpc>
                    <a:spcPct val="120000"/>
                  </a:lnSpc>
                </a:pPr>
                <a:r>
                  <a:rPr lang="en-US" altLang="zh-CN" sz="1800" dirty="0" smtClean="0">
                    <a:solidFill>
                      <a:schemeClr val="tx1"/>
                    </a:solidFill>
                  </a:rPr>
                  <a:t>         Delta</a:t>
                </a:r>
                <a:r>
                  <a:rPr lang="zh-CN" altLang="en-US" sz="1800" dirty="0" smtClean="0">
                    <a:solidFill>
                      <a:schemeClr val="tx1"/>
                    </a:solidFill>
                  </a:rPr>
                  <a:t>规则是最常用的学习规则，其要点是改变单元间的连接权重来减小系统实际输出与应有输出间的误差。</a:t>
                </a:r>
                <a:endParaRPr lang="en-US" altLang="zh-CN" sz="1800" dirty="0" smtClean="0">
                  <a:solidFill>
                    <a:schemeClr val="tx1"/>
                  </a:solidFill>
                </a:endParaRPr>
              </a:p>
              <a:p>
                <a:pPr>
                  <a:lnSpc>
                    <a:spcPct val="120000"/>
                  </a:lnSpc>
                </a:pPr>
                <a:r>
                  <a:rPr lang="zh-CN" altLang="en-US" sz="1800" dirty="0" smtClean="0">
                    <a:solidFill>
                      <a:schemeClr val="tx1"/>
                    </a:solidFill>
                  </a:rPr>
                  <a:t>假设误差标准函数如下：</a:t>
                </a:r>
                <a:endParaRPr lang="en-US" altLang="zh-CN" sz="1800" dirty="0" smtClean="0">
                  <a:solidFill>
                    <a:schemeClr val="tx1"/>
                  </a:solidFill>
                </a:endParaRPr>
              </a:p>
              <a:p>
                <a:pPr>
                  <a:lnSpc>
                    <a:spcPct val="120000"/>
                  </a:lnSpc>
                </a:pPr>
                <a14:m>
                  <m:oMath xmlns:m="http://schemas.openxmlformats.org/officeDocument/2006/math">
                    <m:r>
                      <a:rPr lang="en-US" altLang="zh-CN" sz="1800" b="0" i="1" smtClean="0">
                        <a:solidFill>
                          <a:schemeClr val="tx1"/>
                        </a:solidFill>
                        <a:latin typeface="Cambria Math" panose="02040503050406030204" pitchFamily="18" charset="0"/>
                      </a:rPr>
                      <m:t>𝐸</m:t>
                    </m:r>
                    <m:r>
                      <a:rPr lang="en-US" altLang="zh-CN" sz="1800" b="0" i="1" smtClean="0">
                        <a:solidFill>
                          <a:schemeClr val="tx1"/>
                        </a:solidFill>
                        <a:latin typeface="Cambria Math" panose="02040503050406030204" pitchFamily="18" charset="0"/>
                      </a:rPr>
                      <m:t>=</m:t>
                    </m:r>
                    <m:f>
                      <m:fPr>
                        <m:ctrlPr>
                          <a:rPr lang="en-US" altLang="zh-CN" sz="1800" b="0" i="1" smtClean="0">
                            <a:solidFill>
                              <a:schemeClr val="tx1"/>
                            </a:solidFill>
                            <a:latin typeface="Cambria Math" panose="02040503050406030204" pitchFamily="18" charset="0"/>
                          </a:rPr>
                        </m:ctrlPr>
                      </m:fPr>
                      <m:num>
                        <m:r>
                          <a:rPr lang="en-US" altLang="zh-CN" sz="1800" b="0" i="1" smtClean="0">
                            <a:solidFill>
                              <a:schemeClr val="tx1"/>
                            </a:solidFill>
                            <a:latin typeface="Cambria Math" panose="02040503050406030204" pitchFamily="18" charset="0"/>
                          </a:rPr>
                          <m:t>1</m:t>
                        </m:r>
                      </m:num>
                      <m:den>
                        <m:r>
                          <a:rPr lang="en-US" altLang="zh-CN" sz="1800" b="0" i="1" smtClean="0">
                            <a:solidFill>
                              <a:schemeClr val="tx1"/>
                            </a:solidFill>
                            <a:latin typeface="Cambria Math" panose="02040503050406030204" pitchFamily="18" charset="0"/>
                          </a:rPr>
                          <m:t>2</m:t>
                        </m:r>
                      </m:den>
                    </m:f>
                    <m:nary>
                      <m:naryPr>
                        <m:chr m:val="∑"/>
                        <m:ctrlPr>
                          <a:rPr lang="en-US" altLang="zh-CN" sz="1800" b="0" i="1" smtClean="0">
                            <a:solidFill>
                              <a:schemeClr val="tx1"/>
                            </a:solidFill>
                            <a:latin typeface="Cambria Math" panose="02040503050406030204" pitchFamily="18" charset="0"/>
                          </a:rPr>
                        </m:ctrlPr>
                      </m:naryPr>
                      <m:sub>
                        <m:r>
                          <m:rPr>
                            <m:brk m:alnAt="23"/>
                          </m:rPr>
                          <a:rPr lang="en-US" altLang="zh-CN" sz="1800" b="0" i="1" smtClean="0">
                            <a:solidFill>
                              <a:schemeClr val="tx1"/>
                            </a:solidFill>
                            <a:latin typeface="Cambria Math" panose="02040503050406030204" pitchFamily="18" charset="0"/>
                          </a:rPr>
                          <m:t>𝑝</m:t>
                        </m:r>
                        <m:r>
                          <a:rPr lang="en-US" altLang="zh-CN" sz="1800" b="0" i="1" smtClean="0">
                            <a:solidFill>
                              <a:schemeClr val="tx1"/>
                            </a:solidFill>
                            <a:latin typeface="Cambria Math" panose="02040503050406030204" pitchFamily="18" charset="0"/>
                          </a:rPr>
                          <m:t>=1</m:t>
                        </m:r>
                      </m:sub>
                      <m:sup>
                        <m:r>
                          <a:rPr lang="en-US" altLang="zh-CN" sz="1800" b="0" i="1" smtClean="0">
                            <a:solidFill>
                              <a:schemeClr val="tx1"/>
                            </a:solidFill>
                            <a:latin typeface="Cambria Math" panose="02040503050406030204" pitchFamily="18" charset="0"/>
                          </a:rPr>
                          <m:t>𝑃</m:t>
                        </m:r>
                      </m:sup>
                      <m:e>
                        <m:d>
                          <m:dPr>
                            <m:ctrlPr>
                              <a:rPr lang="en-US" altLang="zh-CN" sz="1800" b="0" i="1" smtClean="0">
                                <a:solidFill>
                                  <a:schemeClr val="tx1"/>
                                </a:solidFill>
                                <a:latin typeface="Cambria Math" panose="02040503050406030204" pitchFamily="18" charset="0"/>
                              </a:rPr>
                            </m:ctrlPr>
                          </m:dPr>
                          <m:e>
                            <m:r>
                              <a:rPr lang="en-US" altLang="zh-CN" sz="1800" b="0" i="1" smtClean="0">
                                <a:solidFill>
                                  <a:schemeClr val="tx1"/>
                                </a:solidFill>
                                <a:latin typeface="Cambria Math" panose="02040503050406030204" pitchFamily="18" charset="0"/>
                              </a:rPr>
                              <m:t>𝑑</m:t>
                            </m:r>
                            <m:r>
                              <a:rPr lang="en-US" altLang="zh-CN" sz="1800" b="0" i="1" baseline="-25000" smtClean="0">
                                <a:solidFill>
                                  <a:schemeClr val="tx1"/>
                                </a:solidFill>
                                <a:latin typeface="Cambria Math" panose="02040503050406030204" pitchFamily="18" charset="0"/>
                              </a:rPr>
                              <m:t>𝑝</m:t>
                            </m:r>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𝑦𝑝</m:t>
                            </m:r>
                          </m:e>
                        </m:d>
                        <m:r>
                          <a:rPr lang="en-US" altLang="zh-CN" sz="1800" b="0" i="1" baseline="30000" smtClean="0">
                            <a:solidFill>
                              <a:schemeClr val="tx1"/>
                            </a:solidFill>
                            <a:latin typeface="Cambria Math" panose="02040503050406030204" pitchFamily="18" charset="0"/>
                          </a:rPr>
                          <m:t>2</m:t>
                        </m:r>
                        <m:r>
                          <a:rPr lang="en-US" altLang="zh-CN" sz="1800" b="0" i="1" smtClean="0">
                            <a:solidFill>
                              <a:schemeClr val="tx1"/>
                            </a:solidFill>
                            <a:latin typeface="Cambria Math" panose="02040503050406030204" pitchFamily="18" charset="0"/>
                          </a:rPr>
                          <m:t>=</m:t>
                        </m:r>
                        <m:nary>
                          <m:naryPr>
                            <m:chr m:val="∑"/>
                            <m:ctrlPr>
                              <a:rPr lang="en-US" altLang="zh-CN" sz="1800" b="0" i="1" smtClean="0">
                                <a:solidFill>
                                  <a:schemeClr val="tx1"/>
                                </a:solidFill>
                                <a:latin typeface="Cambria Math" panose="02040503050406030204" pitchFamily="18" charset="0"/>
                              </a:rPr>
                            </m:ctrlPr>
                          </m:naryPr>
                          <m:sub>
                            <m:r>
                              <m:rPr>
                                <m:brk m:alnAt="23"/>
                              </m:rPr>
                              <a:rPr lang="en-US" altLang="zh-CN" sz="1800" b="0" i="1" smtClean="0">
                                <a:solidFill>
                                  <a:schemeClr val="tx1"/>
                                </a:solidFill>
                                <a:latin typeface="Cambria Math" panose="02040503050406030204" pitchFamily="18" charset="0"/>
                              </a:rPr>
                              <m:t>𝑝</m:t>
                            </m:r>
                            <m:r>
                              <a:rPr lang="en-US" altLang="zh-CN" sz="1800" b="0" i="1" smtClean="0">
                                <a:solidFill>
                                  <a:schemeClr val="tx1"/>
                                </a:solidFill>
                                <a:latin typeface="Cambria Math" panose="02040503050406030204" pitchFamily="18" charset="0"/>
                              </a:rPr>
                              <m:t>=1</m:t>
                            </m:r>
                          </m:sub>
                          <m:sup>
                            <m:r>
                              <a:rPr lang="en-US" altLang="zh-CN" sz="1800" b="0" i="1" smtClean="0">
                                <a:solidFill>
                                  <a:schemeClr val="tx1"/>
                                </a:solidFill>
                                <a:latin typeface="Cambria Math" panose="02040503050406030204" pitchFamily="18" charset="0"/>
                              </a:rPr>
                              <m:t>𝑃</m:t>
                            </m:r>
                          </m:sup>
                          <m:e>
                            <m:r>
                              <a:rPr lang="en-US" altLang="zh-CN" sz="1800" b="0" i="1" smtClean="0">
                                <a:solidFill>
                                  <a:schemeClr val="tx1"/>
                                </a:solidFill>
                                <a:latin typeface="Cambria Math" panose="02040503050406030204" pitchFamily="18" charset="0"/>
                              </a:rPr>
                              <m:t>𝐸</m:t>
                            </m:r>
                            <m:r>
                              <a:rPr lang="en-US" altLang="zh-CN" sz="1800" b="0" i="1" baseline="-25000" smtClean="0">
                                <a:solidFill>
                                  <a:schemeClr val="tx1"/>
                                </a:solidFill>
                                <a:latin typeface="Cambria Math" panose="02040503050406030204" pitchFamily="18" charset="0"/>
                              </a:rPr>
                              <m:t>𝑝</m:t>
                            </m:r>
                          </m:e>
                        </m:nary>
                      </m:e>
                    </m:nary>
                    <m:r>
                      <a:rPr lang="en-US" altLang="zh-CN" sz="1800" b="0" i="1" baseline="-25000" smtClean="0">
                        <a:solidFill>
                          <a:schemeClr val="tx1"/>
                        </a:solidFill>
                        <a:latin typeface="Cambria Math" panose="02040503050406030204" pitchFamily="18" charset="0"/>
                      </a:rPr>
                      <m:t>              </m:t>
                    </m:r>
                  </m:oMath>
                </a14:m>
                <a:r>
                  <a:rPr lang="zh-CN" altLang="en-US" sz="1800" dirty="0" smtClean="0">
                    <a:solidFill>
                      <a:srgbClr val="FF0000"/>
                    </a:solidFill>
                  </a:rPr>
                  <a:t>交叉熵损失函数：</a:t>
                </a:r>
                <a:endParaRPr lang="en-US" altLang="zh-CN" sz="1800" dirty="0" smtClean="0">
                  <a:solidFill>
                    <a:srgbClr val="FF0000"/>
                  </a:solidFill>
                </a:endParaRPr>
              </a:p>
              <a:p>
                <a:pPr>
                  <a:lnSpc>
                    <a:spcPct val="120000"/>
                  </a:lnSpc>
                </a:pPr>
                <a:r>
                  <a:rPr lang="zh-CN" altLang="en-US" sz="1800" dirty="0" smtClean="0">
                    <a:solidFill>
                      <a:schemeClr val="tx1"/>
                    </a:solidFill>
                  </a:rPr>
                  <a:t>其中，</a:t>
                </a:r>
                <a:r>
                  <a:rPr lang="en-US" altLang="zh-CN" sz="1800" dirty="0" err="1" smtClean="0">
                    <a:solidFill>
                      <a:schemeClr val="tx1"/>
                    </a:solidFill>
                  </a:rPr>
                  <a:t>d</a:t>
                </a:r>
                <a:r>
                  <a:rPr lang="en-US" altLang="zh-CN" sz="1800" baseline="-25000" dirty="0" err="1" smtClean="0">
                    <a:solidFill>
                      <a:schemeClr val="tx1"/>
                    </a:solidFill>
                  </a:rPr>
                  <a:t>p</a:t>
                </a:r>
                <a:r>
                  <a:rPr lang="zh-CN" altLang="en-US" sz="1800" dirty="0" smtClean="0">
                    <a:solidFill>
                      <a:schemeClr val="tx1"/>
                    </a:solidFill>
                  </a:rPr>
                  <a:t>代表的期望输出（监督信号、标签）；</a:t>
                </a:r>
                <a:r>
                  <a:rPr lang="en-US" altLang="zh-CN" sz="1800" dirty="0" err="1" smtClean="0">
                    <a:solidFill>
                      <a:schemeClr val="tx1"/>
                    </a:solidFill>
                  </a:rPr>
                  <a:t>y</a:t>
                </a:r>
                <a:r>
                  <a:rPr lang="en-US" altLang="zh-CN" sz="1800" baseline="-25000" dirty="0" err="1" smtClean="0">
                    <a:solidFill>
                      <a:schemeClr val="tx1"/>
                    </a:solidFill>
                  </a:rPr>
                  <a:t>p</a:t>
                </a:r>
                <a:r>
                  <a:rPr lang="en-US" altLang="zh-CN" sz="1800" dirty="0" smtClean="0">
                    <a:solidFill>
                      <a:schemeClr val="tx1"/>
                    </a:solidFill>
                  </a:rPr>
                  <a:t>=f(</a:t>
                </a:r>
                <a:r>
                  <a:rPr lang="en-US" altLang="zh-CN" sz="1800" dirty="0" err="1" smtClean="0">
                    <a:solidFill>
                      <a:schemeClr val="tx1"/>
                    </a:solidFill>
                  </a:rPr>
                  <a:t>WX</a:t>
                </a:r>
                <a:r>
                  <a:rPr lang="en-US" altLang="zh-CN" sz="1800" baseline="-25000" dirty="0" err="1" smtClean="0">
                    <a:solidFill>
                      <a:schemeClr val="tx1"/>
                    </a:solidFill>
                  </a:rPr>
                  <a:t>p</a:t>
                </a:r>
                <a:r>
                  <a:rPr lang="en-US" altLang="zh-CN" sz="1800" dirty="0" smtClean="0">
                    <a:solidFill>
                      <a:schemeClr val="tx1"/>
                    </a:solidFill>
                  </a:rPr>
                  <a:t>)</a:t>
                </a:r>
                <a:r>
                  <a:rPr lang="zh-CN" altLang="en-US" sz="1800" dirty="0" smtClean="0">
                    <a:solidFill>
                      <a:schemeClr val="tx1"/>
                    </a:solidFill>
                  </a:rPr>
                  <a:t>为网络的实际输出；</a:t>
                </a:r>
                <a:r>
                  <a:rPr lang="en-US" altLang="zh-CN" sz="1800" dirty="0" smtClean="0">
                    <a:solidFill>
                      <a:schemeClr val="tx1"/>
                    </a:solidFill>
                  </a:rPr>
                  <a:t>W</a:t>
                </a:r>
                <a:r>
                  <a:rPr lang="zh-CN" altLang="en-US" sz="1800" dirty="0" smtClean="0">
                    <a:solidFill>
                      <a:schemeClr val="tx1"/>
                    </a:solidFill>
                  </a:rPr>
                  <a:t>是网络的所有权值组成的向量：</a:t>
                </a:r>
                <a:r>
                  <a:rPr lang="en-US" altLang="zh-CN" sz="1800" dirty="0" smtClean="0">
                    <a:solidFill>
                      <a:schemeClr val="tx1"/>
                    </a:solidFill>
                  </a:rPr>
                  <a:t>W=</a:t>
                </a:r>
                <a:r>
                  <a:rPr lang="en-US" altLang="zh-CN" sz="1800" dirty="0">
                    <a:solidFill>
                      <a:schemeClr val="tx1"/>
                    </a:solidFill>
                  </a:rPr>
                  <a:t>(</a:t>
                </a:r>
                <a:r>
                  <a:rPr lang="en-US" altLang="zh-CN" sz="1800" dirty="0" smtClean="0">
                    <a:solidFill>
                      <a:schemeClr val="tx1"/>
                    </a:solidFill>
                  </a:rPr>
                  <a:t>w</a:t>
                </a:r>
                <a:r>
                  <a:rPr lang="en-US" altLang="zh-CN" sz="1800" baseline="-25000" dirty="0" smtClean="0">
                    <a:solidFill>
                      <a:schemeClr val="tx1"/>
                    </a:solidFill>
                  </a:rPr>
                  <a:t>0</a:t>
                </a:r>
                <a:r>
                  <a:rPr lang="en-US" altLang="zh-CN" sz="1800" dirty="0" smtClean="0">
                    <a:solidFill>
                      <a:schemeClr val="tx1"/>
                    </a:solidFill>
                  </a:rPr>
                  <a:t>,w</a:t>
                </a:r>
                <a:r>
                  <a:rPr lang="en-US" altLang="zh-CN" sz="1800" baseline="-25000" dirty="0" smtClean="0">
                    <a:solidFill>
                      <a:schemeClr val="tx1"/>
                    </a:solidFill>
                  </a:rPr>
                  <a:t>1</a:t>
                </a:r>
                <a:r>
                  <a:rPr lang="en-US" altLang="zh-CN" sz="1800" dirty="0" smtClean="0">
                    <a:solidFill>
                      <a:schemeClr val="tx1"/>
                    </a:solidFill>
                  </a:rPr>
                  <a:t>…..</a:t>
                </a:r>
                <a:r>
                  <a:rPr lang="en-US" altLang="zh-CN" sz="1800" dirty="0" err="1" smtClean="0">
                    <a:solidFill>
                      <a:schemeClr val="tx1"/>
                    </a:solidFill>
                  </a:rPr>
                  <a:t>w</a:t>
                </a:r>
                <a:r>
                  <a:rPr lang="en-US" altLang="zh-CN" sz="1800" baseline="-25000" dirty="0" err="1" smtClean="0">
                    <a:solidFill>
                      <a:schemeClr val="tx1"/>
                    </a:solidFill>
                  </a:rPr>
                  <a:t>n</a:t>
                </a:r>
                <a:r>
                  <a:rPr lang="en-US" altLang="zh-CN" sz="1800" dirty="0">
                    <a:solidFill>
                      <a:schemeClr val="tx1"/>
                    </a:solidFill>
                  </a:rPr>
                  <a:t>)</a:t>
                </a:r>
                <a:r>
                  <a:rPr lang="en-US" altLang="zh-CN" sz="1800" baseline="30000" dirty="0" smtClean="0">
                    <a:solidFill>
                      <a:schemeClr val="tx1"/>
                    </a:solidFill>
                  </a:rPr>
                  <a:t>T</a:t>
                </a:r>
              </a:p>
              <a:p>
                <a:pPr>
                  <a:lnSpc>
                    <a:spcPct val="120000"/>
                  </a:lnSpc>
                </a:pPr>
                <a:r>
                  <a:rPr lang="en-US" altLang="zh-CN" sz="1800" dirty="0" err="1" smtClean="0">
                    <a:solidFill>
                      <a:schemeClr val="tx1"/>
                    </a:solidFill>
                  </a:rPr>
                  <a:t>X</a:t>
                </a:r>
                <a:r>
                  <a:rPr lang="en-US" altLang="zh-CN" sz="1800" baseline="-25000" dirty="0" err="1" smtClean="0">
                    <a:solidFill>
                      <a:schemeClr val="tx1"/>
                    </a:solidFill>
                  </a:rPr>
                  <a:t>p</a:t>
                </a:r>
                <a:r>
                  <a:rPr lang="zh-CN" altLang="en-US" sz="1800" dirty="0" smtClean="0">
                    <a:solidFill>
                      <a:schemeClr val="tx1"/>
                    </a:solidFill>
                  </a:rPr>
                  <a:t>为输入模式：</a:t>
                </a:r>
                <a:r>
                  <a:rPr lang="en-US" altLang="zh-CN" sz="1800" dirty="0" err="1" smtClean="0">
                    <a:solidFill>
                      <a:schemeClr val="tx1"/>
                    </a:solidFill>
                  </a:rPr>
                  <a:t>X</a:t>
                </a:r>
                <a:r>
                  <a:rPr lang="en-US" altLang="zh-CN" sz="1800" baseline="-25000" dirty="0" err="1" smtClean="0">
                    <a:solidFill>
                      <a:schemeClr val="tx1"/>
                    </a:solidFill>
                  </a:rPr>
                  <a:t>p</a:t>
                </a:r>
                <a:r>
                  <a:rPr lang="en-US" altLang="zh-CN" sz="1800" dirty="0" smtClean="0">
                    <a:solidFill>
                      <a:schemeClr val="tx1"/>
                    </a:solidFill>
                  </a:rPr>
                  <a:t>=(x</a:t>
                </a:r>
                <a:r>
                  <a:rPr lang="en-US" altLang="zh-CN" sz="1800" baseline="-25000" dirty="0" smtClean="0">
                    <a:solidFill>
                      <a:schemeClr val="tx1"/>
                    </a:solidFill>
                  </a:rPr>
                  <a:t>p0</a:t>
                </a:r>
                <a:r>
                  <a:rPr lang="en-US" altLang="zh-CN" sz="1800" dirty="0" smtClean="0">
                    <a:solidFill>
                      <a:schemeClr val="tx1"/>
                    </a:solidFill>
                  </a:rPr>
                  <a:t>,x</a:t>
                </a:r>
                <a:r>
                  <a:rPr lang="en-US" altLang="zh-CN" sz="1800" baseline="-25000" dirty="0" smtClean="0">
                    <a:solidFill>
                      <a:schemeClr val="tx1"/>
                    </a:solidFill>
                  </a:rPr>
                  <a:t>p1</a:t>
                </a:r>
                <a:r>
                  <a:rPr lang="en-US" altLang="zh-CN" sz="1800" dirty="0" smtClean="0">
                    <a:solidFill>
                      <a:schemeClr val="tx1"/>
                    </a:solidFill>
                  </a:rPr>
                  <a:t>…..</a:t>
                </a:r>
                <a:r>
                  <a:rPr lang="en-US" altLang="zh-CN" sz="1800" dirty="0" err="1" smtClean="0">
                    <a:solidFill>
                      <a:schemeClr val="tx1"/>
                    </a:solidFill>
                  </a:rPr>
                  <a:t>x</a:t>
                </a:r>
                <a:r>
                  <a:rPr lang="en-US" altLang="zh-CN" sz="1800" baseline="-25000" dirty="0" err="1" smtClean="0">
                    <a:solidFill>
                      <a:schemeClr val="tx1"/>
                    </a:solidFill>
                  </a:rPr>
                  <a:t>pn</a:t>
                </a:r>
                <a:r>
                  <a:rPr lang="en-US" altLang="zh-CN" sz="1800" dirty="0" smtClean="0">
                    <a:solidFill>
                      <a:schemeClr val="tx1"/>
                    </a:solidFill>
                  </a:rPr>
                  <a:t>)</a:t>
                </a:r>
                <a:r>
                  <a:rPr lang="en-US" altLang="zh-CN" sz="1800" baseline="30000" dirty="0" smtClean="0">
                    <a:solidFill>
                      <a:schemeClr val="tx1"/>
                    </a:solidFill>
                  </a:rPr>
                  <a:t>T</a:t>
                </a:r>
                <a:r>
                  <a:rPr lang="zh-CN" altLang="en-US" sz="1800" dirty="0" smtClean="0">
                    <a:solidFill>
                      <a:schemeClr val="tx1"/>
                    </a:solidFill>
                  </a:rPr>
                  <a:t>，训练样本数</a:t>
                </a:r>
                <a:r>
                  <a:rPr lang="en-US" altLang="zh-CN" sz="1800" dirty="0" smtClean="0">
                    <a:solidFill>
                      <a:schemeClr val="tx1"/>
                    </a:solidFill>
                  </a:rPr>
                  <a:t>p=1,2…P</a:t>
                </a:r>
              </a:p>
              <a:p>
                <a:pPr>
                  <a:lnSpc>
                    <a:spcPct val="120000"/>
                  </a:lnSpc>
                </a:pPr>
                <a:endParaRPr lang="en-US" altLang="zh-CN" sz="1800" dirty="0" smtClean="0">
                  <a:solidFill>
                    <a:schemeClr val="tx1"/>
                  </a:solidFill>
                </a:endParaRPr>
              </a:p>
              <a:p>
                <a:pPr>
                  <a:lnSpc>
                    <a:spcPct val="120000"/>
                  </a:lnSpc>
                </a:pPr>
                <a:r>
                  <a:rPr lang="zh-CN" altLang="en-US" sz="1800" dirty="0" smtClean="0">
                    <a:solidFill>
                      <a:schemeClr val="tx1"/>
                    </a:solidFill>
                  </a:rPr>
                  <a:t>        使用梯度下降法来求调整</a:t>
                </a:r>
                <a:r>
                  <a:rPr lang="en-US" altLang="zh-CN" sz="1800" dirty="0" smtClean="0">
                    <a:solidFill>
                      <a:schemeClr val="tx1"/>
                    </a:solidFill>
                  </a:rPr>
                  <a:t>W</a:t>
                </a:r>
                <a:r>
                  <a:rPr lang="zh-CN" altLang="en-US" sz="1800" dirty="0" smtClean="0">
                    <a:solidFill>
                      <a:schemeClr val="tx1"/>
                    </a:solidFill>
                  </a:rPr>
                  <a:t>使得准则函数最小。其基本思想是，沿着</a:t>
                </a:r>
                <a:r>
                  <a:rPr lang="en-US" altLang="zh-CN" sz="1800" dirty="0" smtClean="0">
                    <a:solidFill>
                      <a:schemeClr val="tx1"/>
                    </a:solidFill>
                  </a:rPr>
                  <a:t>E</a:t>
                </a:r>
                <a:r>
                  <a:rPr lang="zh-CN" altLang="en-US" sz="1800" dirty="0" smtClean="0">
                    <a:solidFill>
                      <a:schemeClr val="tx1"/>
                    </a:solidFill>
                  </a:rPr>
                  <a:t>的负梯度方向不断修正</a:t>
                </a:r>
                <a:r>
                  <a:rPr lang="en-US" altLang="zh-CN" sz="1800" dirty="0" smtClean="0">
                    <a:solidFill>
                      <a:schemeClr val="tx1"/>
                    </a:solidFill>
                  </a:rPr>
                  <a:t>W</a:t>
                </a:r>
                <a:r>
                  <a:rPr lang="zh-CN" altLang="en-US" sz="1800" dirty="0" smtClean="0">
                    <a:solidFill>
                      <a:schemeClr val="tx1"/>
                    </a:solidFill>
                  </a:rPr>
                  <a:t>的值，直到</a:t>
                </a:r>
                <a:r>
                  <a:rPr lang="en-US" altLang="zh-CN" sz="1800" dirty="0" smtClean="0">
                    <a:solidFill>
                      <a:schemeClr val="tx1"/>
                    </a:solidFill>
                  </a:rPr>
                  <a:t>E</a:t>
                </a:r>
                <a:r>
                  <a:rPr lang="zh-CN" altLang="en-US" sz="1800" dirty="0" smtClean="0">
                    <a:solidFill>
                      <a:schemeClr val="tx1"/>
                    </a:solidFill>
                  </a:rPr>
                  <a:t>达到最小。其数学表达式为：</a:t>
                </a:r>
                <a:endParaRPr lang="en-US" altLang="zh-CN" sz="1800" dirty="0" smtClean="0">
                  <a:solidFill>
                    <a:schemeClr val="tx1"/>
                  </a:solidFill>
                </a:endParaRPr>
              </a:p>
              <a:p>
                <a:endParaRPr lang="zh-CN" altLang="en-US" sz="1800" dirty="0">
                  <a:solidFill>
                    <a:schemeClr val="tx1"/>
                  </a:solidFill>
                </a:endParaRPr>
              </a:p>
            </p:txBody>
          </p:sp>
        </mc:Choice>
        <mc:Fallback>
          <p:sp>
            <p:nvSpPr>
              <p:cNvPr id="2" name="文本框 1"/>
              <p:cNvSpPr txBox="1">
                <a:spLocks noRot="1" noChangeAspect="1" noMove="1" noResize="1" noEditPoints="1" noAdjustHandles="1" noChangeArrowheads="1" noChangeShapeType="1" noTextEdit="1"/>
              </p:cNvSpPr>
              <p:nvPr/>
            </p:nvSpPr>
            <p:spPr>
              <a:xfrm>
                <a:off x="228600" y="1484784"/>
                <a:ext cx="8663880" cy="4665636"/>
              </a:xfrm>
              <a:prstGeom prst="rect">
                <a:avLst/>
              </a:prstGeom>
              <a:blipFill>
                <a:blip r:embed="rId2"/>
                <a:stretch>
                  <a:fillRect l="-1126" t="-1438"/>
                </a:stretch>
              </a:blipFill>
            </p:spPr>
            <p:txBody>
              <a:bodyPr/>
              <a:lstStyle/>
              <a:p>
                <a:r>
                  <a:rPr lang="zh-CN" altLang="en-US">
                    <a:noFill/>
                  </a:rPr>
                  <a:t> </a:t>
                </a:r>
              </a:p>
            </p:txBody>
          </p:sp>
        </mc:Fallback>
      </mc:AlternateContent>
      <p:pic>
        <p:nvPicPr>
          <p:cNvPr id="3" name="图片 2"/>
          <p:cNvPicPr>
            <a:picLocks noChangeAspect="1"/>
          </p:cNvPicPr>
          <p:nvPr/>
        </p:nvPicPr>
        <p:blipFill>
          <a:blip r:embed="rId3"/>
          <a:stretch>
            <a:fillRect/>
          </a:stretch>
        </p:blipFill>
        <p:spPr>
          <a:xfrm>
            <a:off x="5724128" y="2996952"/>
            <a:ext cx="3305175" cy="68580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altLang="zh-CN"/>
              <a:t> </a:t>
            </a:r>
          </a:p>
        </p:txBody>
      </p:sp>
      <p:sp>
        <p:nvSpPr>
          <p:cNvPr id="5" name="Rectangle 2"/>
          <p:cNvSpPr txBox="1">
            <a:spLocks noChangeArrowheads="1"/>
          </p:cNvSpPr>
          <p:nvPr/>
        </p:nvSpPr>
        <p:spPr bwMode="auto">
          <a:xfrm>
            <a:off x="228600" y="381000"/>
            <a:ext cx="8229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kumimoji="1" sz="4400" kern="12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algn="l"/>
            <a:r>
              <a:rPr lang="en-US" altLang="zh-CN" dirty="0" smtClean="0">
                <a:solidFill>
                  <a:srgbClr val="FF0000"/>
                </a:solidFill>
                <a:latin typeface="隶书" panose="02010509060101010101" pitchFamily="49" charset="-122"/>
                <a:ea typeface="隶书" panose="02010509060101010101" pitchFamily="49" charset="-122"/>
              </a:rPr>
              <a:t>5.1 </a:t>
            </a:r>
            <a:r>
              <a:rPr lang="zh-CN" altLang="en-US" dirty="0" smtClean="0">
                <a:solidFill>
                  <a:srgbClr val="FF0000"/>
                </a:solidFill>
                <a:latin typeface="隶书" panose="02010509060101010101" pitchFamily="49" charset="-122"/>
                <a:ea typeface="隶书" panose="02010509060101010101" pitchFamily="49" charset="-122"/>
              </a:rPr>
              <a:t>基本概念</a:t>
            </a:r>
            <a:r>
              <a:rPr lang="zh-CN" altLang="en-US" sz="4000" b="1" dirty="0" smtClean="0">
                <a:solidFill>
                  <a:srgbClr val="FF0000"/>
                </a:solidFill>
                <a:latin typeface="隶书" panose="02010509060101010101" pitchFamily="49" charset="-122"/>
                <a:ea typeface="隶书" panose="02010509060101010101" pitchFamily="49" charset="-122"/>
              </a:rPr>
              <a:t>（续十</a:t>
            </a:r>
            <a:r>
              <a:rPr lang="zh-CN" altLang="en-US" sz="4000" b="1" dirty="0">
                <a:solidFill>
                  <a:srgbClr val="FF0000"/>
                </a:solidFill>
                <a:latin typeface="隶书" panose="02010509060101010101" pitchFamily="49" charset="-122"/>
                <a:ea typeface="隶书" panose="02010509060101010101" pitchFamily="49" charset="-122"/>
              </a:rPr>
              <a:t>五</a:t>
            </a:r>
            <a:r>
              <a:rPr lang="zh-CN" altLang="en-US" sz="4000" b="1" dirty="0" smtClean="0">
                <a:solidFill>
                  <a:srgbClr val="FF0000"/>
                </a:solidFill>
                <a:latin typeface="隶书" panose="02010509060101010101" pitchFamily="49" charset="-122"/>
                <a:ea typeface="隶书" panose="02010509060101010101" pitchFamily="49" charset="-122"/>
              </a:rPr>
              <a:t>）</a:t>
            </a:r>
            <a:endParaRPr lang="zh-CN" altLang="en-US" sz="4000" b="1" dirty="0">
              <a:solidFill>
                <a:srgbClr val="FF0000"/>
              </a:solidFill>
              <a:latin typeface="隶书" panose="02010509060101010101" pitchFamily="49" charset="-122"/>
              <a:ea typeface="隶书" panose="02010509060101010101" pitchFamily="49" charset="-122"/>
            </a:endParaRPr>
          </a:p>
        </p:txBody>
      </p:sp>
      <mc:AlternateContent xmlns:mc="http://schemas.openxmlformats.org/markup-compatibility/2006">
        <mc:Choice xmlns:a14="http://schemas.microsoft.com/office/drawing/2010/main" Requires="a14">
          <p:sp>
            <p:nvSpPr>
              <p:cNvPr id="3" name="文本框 2"/>
              <p:cNvSpPr txBox="1"/>
              <p:nvPr/>
            </p:nvSpPr>
            <p:spPr>
              <a:xfrm>
                <a:off x="179512" y="1484784"/>
                <a:ext cx="8784976" cy="485068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zh-CN" altLang="en-US" sz="200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𝑊</m:t>
                      </m:r>
                      <m:r>
                        <a:rPr lang="en-US" altLang="zh-CN" sz="2000" b="0" i="1" smtClean="0">
                          <a:solidFill>
                            <a:schemeClr val="tx1"/>
                          </a:solidFill>
                          <a:latin typeface="Cambria Math" panose="02040503050406030204" pitchFamily="18" charset="0"/>
                        </a:rPr>
                        <m:t>=</m:t>
                      </m:r>
                      <m:r>
                        <a:rPr lang="zh-CN" altLang="en-US" sz="2000" b="0" i="1" smtClean="0">
                          <a:solidFill>
                            <a:schemeClr val="tx1"/>
                          </a:solidFill>
                          <a:latin typeface="Cambria Math" panose="02040503050406030204" pitchFamily="18" charset="0"/>
                        </a:rPr>
                        <m:t>𝜂</m:t>
                      </m:r>
                      <m:r>
                        <a:rPr lang="en-US" altLang="zh-CN" sz="2000" b="0" i="1" smtClean="0">
                          <a:solidFill>
                            <a:schemeClr val="tx1"/>
                          </a:solidFill>
                          <a:latin typeface="Cambria Math" panose="02040503050406030204" pitchFamily="18" charset="0"/>
                        </a:rPr>
                        <m:t>(−</m:t>
                      </m:r>
                      <m:f>
                        <m:fPr>
                          <m:ctrlPr>
                            <a:rPr lang="en-US" altLang="zh-CN" sz="2000" b="0" i="1" smtClean="0">
                              <a:solidFill>
                                <a:schemeClr val="tx1"/>
                              </a:solidFill>
                              <a:latin typeface="Cambria Math" panose="02040503050406030204" pitchFamily="18" charset="0"/>
                            </a:rPr>
                          </m:ctrlPr>
                        </m:fPr>
                        <m:num>
                          <m:r>
                            <a:rPr lang="zh-CN" altLang="en-US"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𝐸</m:t>
                          </m:r>
                        </m:num>
                        <m:den>
                          <m:r>
                            <a:rPr lang="zh-CN" altLang="en-US"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𝑊</m:t>
                          </m:r>
                          <m:r>
                            <a:rPr lang="en-US" altLang="zh-CN" sz="2000" b="0" i="1" baseline="-25000" smtClean="0">
                              <a:solidFill>
                                <a:schemeClr val="tx1"/>
                              </a:solidFill>
                              <a:latin typeface="Cambria Math" panose="02040503050406030204" pitchFamily="18" charset="0"/>
                            </a:rPr>
                            <m:t>𝑖</m:t>
                          </m:r>
                        </m:den>
                      </m:f>
                      <m:r>
                        <a:rPr lang="en-US" altLang="zh-CN" sz="2000" b="0" i="1" smtClean="0">
                          <a:solidFill>
                            <a:schemeClr val="tx1"/>
                          </a:solidFill>
                          <a:latin typeface="Cambria Math" panose="02040503050406030204" pitchFamily="18" charset="0"/>
                        </a:rPr>
                        <m:t>)</m:t>
                      </m:r>
                    </m:oMath>
                  </m:oMathPara>
                </a14:m>
                <a:endParaRPr lang="en-US" altLang="zh-CN" sz="2000" dirty="0" smtClean="0">
                  <a:solidFill>
                    <a:schemeClr val="tx1"/>
                  </a:solidFill>
                </a:endParaRPr>
              </a:p>
              <a:p>
                <a14:m>
                  <m:oMath xmlns:m="http://schemas.openxmlformats.org/officeDocument/2006/math">
                    <m:f>
                      <m:fPr>
                        <m:ctrlPr>
                          <a:rPr lang="en-US" altLang="zh-CN" sz="2000" i="1" smtClean="0">
                            <a:solidFill>
                              <a:schemeClr val="tx1"/>
                            </a:solidFill>
                            <a:latin typeface="Cambria Math" panose="02040503050406030204" pitchFamily="18" charset="0"/>
                          </a:rPr>
                        </m:ctrlPr>
                      </m:fPr>
                      <m:num>
                        <m:r>
                          <a:rPr lang="zh-CN" altLang="en-US" sz="200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𝐸</m:t>
                        </m:r>
                      </m:num>
                      <m:den>
                        <m:r>
                          <a:rPr lang="zh-CN" altLang="en-US" sz="200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𝑊</m:t>
                        </m:r>
                        <m:r>
                          <a:rPr lang="en-US" altLang="zh-CN" sz="2000" b="0" i="1" baseline="-25000" smtClean="0">
                            <a:solidFill>
                              <a:schemeClr val="tx1"/>
                            </a:solidFill>
                            <a:latin typeface="Cambria Math" panose="02040503050406030204" pitchFamily="18" charset="0"/>
                          </a:rPr>
                          <m:t>𝑖</m:t>
                        </m:r>
                      </m:den>
                    </m:f>
                    <m:r>
                      <a:rPr lang="en-US" altLang="zh-CN" sz="2000" b="0" i="1" smtClean="0">
                        <a:solidFill>
                          <a:schemeClr val="tx1"/>
                        </a:solidFill>
                        <a:latin typeface="Cambria Math" panose="02040503050406030204" pitchFamily="18" charset="0"/>
                      </a:rPr>
                      <m:t>=</m:t>
                    </m:r>
                    <m:nary>
                      <m:naryPr>
                        <m:chr m:val="∑"/>
                        <m:ctrlPr>
                          <a:rPr lang="en-US" altLang="zh-CN" sz="2000" b="0" i="1" smtClean="0">
                            <a:solidFill>
                              <a:schemeClr val="tx1"/>
                            </a:solidFill>
                            <a:latin typeface="Cambria Math" panose="02040503050406030204" pitchFamily="18" charset="0"/>
                          </a:rPr>
                        </m:ctrlPr>
                      </m:naryPr>
                      <m:sub>
                        <m:r>
                          <m:rPr>
                            <m:brk m:alnAt="23"/>
                          </m:rPr>
                          <a:rPr lang="en-US" altLang="zh-CN" sz="2000" b="0" i="1" smtClean="0">
                            <a:solidFill>
                              <a:schemeClr val="tx1"/>
                            </a:solidFill>
                            <a:latin typeface="Cambria Math" panose="02040503050406030204" pitchFamily="18" charset="0"/>
                          </a:rPr>
                          <m:t>𝑝</m:t>
                        </m:r>
                        <m:r>
                          <a:rPr lang="en-US" altLang="zh-CN" sz="2000" b="0" i="1" smtClean="0">
                            <a:solidFill>
                              <a:schemeClr val="tx1"/>
                            </a:solidFill>
                            <a:latin typeface="Cambria Math" panose="02040503050406030204" pitchFamily="18" charset="0"/>
                          </a:rPr>
                          <m:t>=1</m:t>
                        </m:r>
                      </m:sub>
                      <m:sup>
                        <m:r>
                          <a:rPr lang="en-US" altLang="zh-CN" sz="2000" b="0" i="1" smtClean="0">
                            <a:solidFill>
                              <a:schemeClr val="tx1"/>
                            </a:solidFill>
                            <a:latin typeface="Cambria Math" panose="02040503050406030204" pitchFamily="18" charset="0"/>
                          </a:rPr>
                          <m:t>𝑃</m:t>
                        </m:r>
                      </m:sup>
                      <m:e>
                        <m:f>
                          <m:fPr>
                            <m:ctrlPr>
                              <a:rPr lang="en-US" altLang="zh-CN" sz="2000" b="0" i="1" smtClean="0">
                                <a:solidFill>
                                  <a:schemeClr val="tx1"/>
                                </a:solidFill>
                                <a:latin typeface="Cambria Math" panose="02040503050406030204" pitchFamily="18" charset="0"/>
                              </a:rPr>
                            </m:ctrlPr>
                          </m:fPr>
                          <m:num>
                            <m:r>
                              <a:rPr lang="zh-CN" altLang="en-US"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𝐸</m:t>
                            </m:r>
                            <m:r>
                              <a:rPr lang="en-US" altLang="zh-CN" sz="2000" b="0" i="1" baseline="-25000" smtClean="0">
                                <a:solidFill>
                                  <a:schemeClr val="tx1"/>
                                </a:solidFill>
                                <a:latin typeface="Cambria Math" panose="02040503050406030204" pitchFamily="18" charset="0"/>
                              </a:rPr>
                              <m:t>𝑝</m:t>
                            </m:r>
                          </m:num>
                          <m:den>
                            <m:r>
                              <a:rPr lang="zh-CN" altLang="en-US"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𝑊</m:t>
                            </m:r>
                            <m:r>
                              <a:rPr lang="en-US" altLang="zh-CN" sz="2000" b="0" i="1" baseline="-25000" smtClean="0">
                                <a:solidFill>
                                  <a:schemeClr val="tx1"/>
                                </a:solidFill>
                                <a:latin typeface="Cambria Math" panose="02040503050406030204" pitchFamily="18" charset="0"/>
                              </a:rPr>
                              <m:t>𝑖</m:t>
                            </m:r>
                          </m:den>
                        </m:f>
                      </m:e>
                    </m:nary>
                  </m:oMath>
                </a14:m>
                <a:r>
                  <a:rPr lang="zh-CN" altLang="en-US" sz="2000" dirty="0" smtClean="0">
                    <a:solidFill>
                      <a:schemeClr val="tx1"/>
                    </a:solidFill>
                  </a:rPr>
                  <a:t>  其中，</a:t>
                </a:r>
                <a14:m>
                  <m:oMath xmlns:m="http://schemas.openxmlformats.org/officeDocument/2006/math">
                    <m:r>
                      <a:rPr lang="en-US" altLang="zh-CN" sz="2000" b="0" i="1" smtClean="0">
                        <a:solidFill>
                          <a:schemeClr val="tx1"/>
                        </a:solidFill>
                        <a:latin typeface="Cambria Math" panose="02040503050406030204" pitchFamily="18" charset="0"/>
                      </a:rPr>
                      <m:t>𝐸</m:t>
                    </m:r>
                    <m:r>
                      <a:rPr lang="en-US" altLang="zh-CN" sz="2000" i="1" baseline="-25000">
                        <a:solidFill>
                          <a:schemeClr val="tx1"/>
                        </a:solidFill>
                        <a:latin typeface="Cambria Math" panose="02040503050406030204" pitchFamily="18" charset="0"/>
                      </a:rPr>
                      <m:t>𝑝</m:t>
                    </m:r>
                    <m:r>
                      <a:rPr lang="en-US" altLang="zh-CN" sz="2000" b="0" i="1" smtClean="0">
                        <a:solidFill>
                          <a:schemeClr val="tx1"/>
                        </a:solidFill>
                        <a:latin typeface="Cambria Math" panose="02040503050406030204" pitchFamily="18" charset="0"/>
                      </a:rPr>
                      <m:t>=</m:t>
                    </m:r>
                    <m:f>
                      <m:fPr>
                        <m:ctrlPr>
                          <a:rPr lang="en-US" altLang="zh-CN" sz="2000" b="0" i="1" smtClean="0">
                            <a:solidFill>
                              <a:schemeClr val="tx1"/>
                            </a:solidFill>
                            <a:latin typeface="Cambria Math" panose="02040503050406030204" pitchFamily="18" charset="0"/>
                          </a:rPr>
                        </m:ctrlPr>
                      </m:fPr>
                      <m:num>
                        <m:r>
                          <a:rPr lang="en-US" altLang="zh-CN" sz="2000" b="0" i="1" smtClean="0">
                            <a:solidFill>
                              <a:schemeClr val="tx1"/>
                            </a:solidFill>
                            <a:latin typeface="Cambria Math" panose="02040503050406030204" pitchFamily="18" charset="0"/>
                          </a:rPr>
                          <m:t>1</m:t>
                        </m:r>
                      </m:num>
                      <m:den>
                        <m:r>
                          <a:rPr lang="en-US" altLang="zh-CN" sz="2000" b="0" i="1" smtClean="0">
                            <a:solidFill>
                              <a:schemeClr val="tx1"/>
                            </a:solidFill>
                            <a:latin typeface="Cambria Math" panose="02040503050406030204" pitchFamily="18" charset="0"/>
                          </a:rPr>
                          <m:t>2</m:t>
                        </m:r>
                      </m:den>
                    </m:f>
                    <m:sSup>
                      <m:sSupPr>
                        <m:ctrlPr>
                          <a:rPr lang="en-US" altLang="zh-CN" sz="2000" b="0" i="1" smtClean="0">
                            <a:solidFill>
                              <a:schemeClr val="tx1"/>
                            </a:solidFill>
                            <a:latin typeface="Cambria Math" panose="02040503050406030204" pitchFamily="18" charset="0"/>
                          </a:rPr>
                        </m:ctrlPr>
                      </m:sSupPr>
                      <m:e>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𝑑𝑝</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𝑦𝑝</m:t>
                        </m:r>
                        <m:r>
                          <a:rPr lang="en-US" altLang="zh-CN" sz="2000" b="0" i="1" smtClean="0">
                            <a:solidFill>
                              <a:schemeClr val="tx1"/>
                            </a:solidFill>
                            <a:latin typeface="Cambria Math" panose="02040503050406030204" pitchFamily="18" charset="0"/>
                          </a:rPr>
                          <m:t>)</m:t>
                        </m:r>
                      </m:e>
                      <m:sup>
                        <m:r>
                          <a:rPr lang="en-US" altLang="zh-CN" sz="2000" b="0" i="1" smtClean="0">
                            <a:solidFill>
                              <a:schemeClr val="tx1"/>
                            </a:solidFill>
                            <a:latin typeface="Cambria Math" panose="02040503050406030204" pitchFamily="18" charset="0"/>
                          </a:rPr>
                          <m:t>2</m:t>
                        </m:r>
                      </m:sup>
                    </m:sSup>
                  </m:oMath>
                </a14:m>
                <a:r>
                  <a:rPr lang="zh-CN" altLang="en-US" sz="2000" dirty="0" smtClean="0">
                    <a:solidFill>
                      <a:schemeClr val="tx1"/>
                    </a:solidFill>
                  </a:rPr>
                  <a:t> </a:t>
                </a:r>
                <a:endParaRPr lang="en-US" altLang="zh-CN" sz="2000" dirty="0" smtClean="0">
                  <a:solidFill>
                    <a:schemeClr val="tx1"/>
                  </a:solidFill>
                </a:endParaRPr>
              </a:p>
              <a:p>
                <a:r>
                  <a:rPr lang="zh-CN" altLang="en-US" sz="2000" dirty="0" smtClean="0">
                    <a:solidFill>
                      <a:schemeClr val="tx1"/>
                    </a:solidFill>
                  </a:rPr>
                  <a:t>用</a:t>
                </a:r>
                <a:r>
                  <a:rPr lang="el-GR" altLang="zh-CN" sz="2000" dirty="0" smtClean="0">
                    <a:solidFill>
                      <a:schemeClr val="tx1"/>
                    </a:solidFill>
                  </a:rPr>
                  <a:t>θ</a:t>
                </a:r>
                <a:r>
                  <a:rPr lang="en-US" altLang="zh-CN" sz="2000" baseline="-25000" dirty="0" smtClean="0">
                    <a:solidFill>
                      <a:schemeClr val="tx1"/>
                    </a:solidFill>
                  </a:rPr>
                  <a:t>p</a:t>
                </a:r>
                <a:r>
                  <a:rPr lang="zh-CN" altLang="en-US" sz="2000" dirty="0" smtClean="0">
                    <a:solidFill>
                      <a:schemeClr val="tx1"/>
                    </a:solidFill>
                  </a:rPr>
                  <a:t>表示</a:t>
                </a:r>
                <a:r>
                  <a:rPr lang="en-US" altLang="zh-CN" sz="2000" dirty="0" err="1" smtClean="0">
                    <a:solidFill>
                      <a:schemeClr val="tx1"/>
                    </a:solidFill>
                  </a:rPr>
                  <a:t>WX</a:t>
                </a:r>
                <a:r>
                  <a:rPr lang="en-US" altLang="zh-CN" sz="2000" baseline="-25000" dirty="0" err="1" smtClean="0">
                    <a:solidFill>
                      <a:schemeClr val="tx1"/>
                    </a:solidFill>
                  </a:rPr>
                  <a:t>p</a:t>
                </a:r>
                <a:r>
                  <a:rPr lang="zh-CN" altLang="en-US" sz="2000" dirty="0" smtClean="0">
                    <a:solidFill>
                      <a:schemeClr val="tx1"/>
                    </a:solidFill>
                  </a:rPr>
                  <a:t>，则有：</a:t>
                </a:r>
                <a:endParaRPr lang="en-US" altLang="zh-CN" sz="2000" dirty="0" smtClean="0">
                  <a:solidFill>
                    <a:schemeClr val="tx1"/>
                  </a:solidFill>
                </a:endParaRPr>
              </a:p>
              <a:p>
                <a:pPr/>
                <a14:m>
                  <m:oMathPara xmlns:m="http://schemas.openxmlformats.org/officeDocument/2006/math">
                    <m:oMathParaPr>
                      <m:jc m:val="left"/>
                    </m:oMathParaPr>
                    <m:oMath xmlns:m="http://schemas.openxmlformats.org/officeDocument/2006/math">
                      <m:f>
                        <m:fPr>
                          <m:ctrlPr>
                            <a:rPr lang="en-US" altLang="zh-CN" sz="2000" i="1" smtClean="0">
                              <a:solidFill>
                                <a:schemeClr val="tx1"/>
                              </a:solidFill>
                              <a:latin typeface="Cambria Math" panose="02040503050406030204" pitchFamily="18" charset="0"/>
                            </a:rPr>
                          </m:ctrlPr>
                        </m:fPr>
                        <m:num>
                          <m:r>
                            <a:rPr lang="zh-CN" altLang="en-US" sz="200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𝐸</m:t>
                          </m:r>
                          <m:r>
                            <a:rPr lang="en-US" altLang="zh-CN" sz="2000" b="0" i="1" baseline="-25000" smtClean="0">
                              <a:solidFill>
                                <a:schemeClr val="tx1"/>
                              </a:solidFill>
                              <a:latin typeface="Cambria Math" panose="02040503050406030204" pitchFamily="18" charset="0"/>
                            </a:rPr>
                            <m:t>𝑝</m:t>
                          </m:r>
                        </m:num>
                        <m:den>
                          <m:r>
                            <a:rPr lang="zh-CN" altLang="en-US" sz="200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𝑊</m:t>
                          </m:r>
                          <m:r>
                            <a:rPr lang="en-US" altLang="zh-CN" sz="2000" b="0" i="1" baseline="-25000" smtClean="0">
                              <a:solidFill>
                                <a:schemeClr val="tx1"/>
                              </a:solidFill>
                              <a:latin typeface="Cambria Math" panose="02040503050406030204" pitchFamily="18" charset="0"/>
                            </a:rPr>
                            <m:t>𝑖</m:t>
                          </m:r>
                        </m:den>
                      </m:f>
                      <m:r>
                        <a:rPr lang="en-US" altLang="zh-CN" sz="2000" b="0" i="1" smtClean="0">
                          <a:solidFill>
                            <a:schemeClr val="tx1"/>
                          </a:solidFill>
                          <a:latin typeface="Cambria Math" panose="02040503050406030204" pitchFamily="18" charset="0"/>
                        </a:rPr>
                        <m:t>=</m:t>
                      </m:r>
                      <m:f>
                        <m:fPr>
                          <m:ctrlPr>
                            <a:rPr lang="en-US" altLang="zh-CN" sz="2000" b="0" i="1" smtClean="0">
                              <a:solidFill>
                                <a:schemeClr val="tx1"/>
                              </a:solidFill>
                              <a:latin typeface="Cambria Math" panose="02040503050406030204" pitchFamily="18" charset="0"/>
                            </a:rPr>
                          </m:ctrlPr>
                        </m:fPr>
                        <m:num>
                          <m:r>
                            <a:rPr lang="zh-CN" altLang="en-US"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𝐸</m:t>
                          </m:r>
                          <m:r>
                            <a:rPr lang="en-US" altLang="zh-CN" sz="2000" b="0" i="1" baseline="-25000" smtClean="0">
                              <a:solidFill>
                                <a:schemeClr val="tx1"/>
                              </a:solidFill>
                              <a:latin typeface="Cambria Math" panose="02040503050406030204" pitchFamily="18" charset="0"/>
                            </a:rPr>
                            <m:t>𝑝</m:t>
                          </m:r>
                        </m:num>
                        <m:den>
                          <m:r>
                            <a:rPr lang="zh-CN" altLang="en-US" sz="2000" b="0" i="1" smtClean="0">
                              <a:solidFill>
                                <a:schemeClr val="tx1"/>
                              </a:solidFill>
                              <a:latin typeface="Cambria Math" panose="02040503050406030204" pitchFamily="18" charset="0"/>
                            </a:rPr>
                            <m:t>𝜕𝜃</m:t>
                          </m:r>
                          <m:r>
                            <a:rPr lang="en-US" altLang="zh-CN" sz="2000" b="0" i="1" baseline="-25000" smtClean="0">
                              <a:solidFill>
                                <a:schemeClr val="tx1"/>
                              </a:solidFill>
                              <a:latin typeface="Cambria Math" panose="02040503050406030204" pitchFamily="18" charset="0"/>
                            </a:rPr>
                            <m:t>𝑝</m:t>
                          </m:r>
                        </m:den>
                      </m:f>
                      <m:f>
                        <m:fPr>
                          <m:ctrlPr>
                            <a:rPr lang="en-US" altLang="zh-CN" sz="2000" b="0" i="1" smtClean="0">
                              <a:solidFill>
                                <a:schemeClr val="tx1"/>
                              </a:solidFill>
                              <a:latin typeface="Cambria Math" panose="02040503050406030204" pitchFamily="18" charset="0"/>
                            </a:rPr>
                          </m:ctrlPr>
                        </m:fPr>
                        <m:num>
                          <m:r>
                            <a:rPr lang="zh-CN" altLang="en-US" sz="2000" i="1">
                              <a:solidFill>
                                <a:schemeClr val="tx1"/>
                              </a:solidFill>
                              <a:latin typeface="Cambria Math" panose="02040503050406030204" pitchFamily="18" charset="0"/>
                            </a:rPr>
                            <m:t>𝜕</m:t>
                          </m:r>
                          <m:r>
                            <a:rPr lang="zh-CN" altLang="en-US" sz="2000" i="1" smtClean="0">
                              <a:solidFill>
                                <a:schemeClr val="tx1"/>
                              </a:solidFill>
                              <a:latin typeface="Cambria Math" panose="02040503050406030204" pitchFamily="18" charset="0"/>
                            </a:rPr>
                            <m:t>𝜃</m:t>
                          </m:r>
                          <m:r>
                            <a:rPr lang="en-US" altLang="zh-CN" sz="2000" b="0" i="1" baseline="-25000" smtClean="0">
                              <a:solidFill>
                                <a:schemeClr val="tx1"/>
                              </a:solidFill>
                              <a:latin typeface="Cambria Math" panose="02040503050406030204" pitchFamily="18" charset="0"/>
                            </a:rPr>
                            <m:t>𝑝</m:t>
                          </m:r>
                        </m:num>
                        <m:den>
                          <m:r>
                            <a:rPr lang="zh-CN" altLang="en-US" sz="2000" i="1">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𝑊</m:t>
                          </m:r>
                          <m:r>
                            <a:rPr lang="en-US" altLang="zh-CN" sz="2000" b="0" i="1" baseline="-25000" smtClean="0">
                              <a:solidFill>
                                <a:schemeClr val="tx1"/>
                              </a:solidFill>
                              <a:latin typeface="Cambria Math" panose="02040503050406030204" pitchFamily="18" charset="0"/>
                            </a:rPr>
                            <m:t>𝑖</m:t>
                          </m:r>
                        </m:den>
                      </m:f>
                      <m:r>
                        <a:rPr lang="en-US" altLang="zh-CN" sz="2000" b="0" i="1" smtClean="0">
                          <a:solidFill>
                            <a:schemeClr val="tx1"/>
                          </a:solidFill>
                          <a:latin typeface="Cambria Math" panose="02040503050406030204" pitchFamily="18" charset="0"/>
                        </a:rPr>
                        <m:t>=</m:t>
                      </m:r>
                      <m:f>
                        <m:fPr>
                          <m:ctrlPr>
                            <a:rPr lang="en-US" altLang="zh-CN" sz="2000" b="0" i="1" smtClean="0">
                              <a:solidFill>
                                <a:schemeClr val="tx1"/>
                              </a:solidFill>
                              <a:latin typeface="Cambria Math" panose="02040503050406030204" pitchFamily="18" charset="0"/>
                            </a:rPr>
                          </m:ctrlPr>
                        </m:fPr>
                        <m:num>
                          <m:r>
                            <a:rPr lang="zh-CN" altLang="en-US" sz="2000" i="1">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𝐸</m:t>
                          </m:r>
                          <m:r>
                            <a:rPr lang="en-US" altLang="zh-CN" sz="2000" b="0" i="1" baseline="-25000" smtClean="0">
                              <a:solidFill>
                                <a:schemeClr val="tx1"/>
                              </a:solidFill>
                              <a:latin typeface="Cambria Math" panose="02040503050406030204" pitchFamily="18" charset="0"/>
                            </a:rPr>
                            <m:t>𝑝</m:t>
                          </m:r>
                        </m:num>
                        <m:den>
                          <m:r>
                            <a:rPr lang="zh-CN" altLang="en-US" sz="2000" i="1">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r>
                            <a:rPr lang="en-US" altLang="zh-CN" sz="2000" b="0" i="1" baseline="-25000" smtClean="0">
                              <a:solidFill>
                                <a:schemeClr val="tx1"/>
                              </a:solidFill>
                              <a:latin typeface="Cambria Math" panose="02040503050406030204" pitchFamily="18" charset="0"/>
                            </a:rPr>
                            <m:t>𝑝</m:t>
                          </m:r>
                        </m:den>
                      </m:f>
                      <m:f>
                        <m:fPr>
                          <m:ctrlPr>
                            <a:rPr lang="en-US" altLang="zh-CN" sz="2000" b="0" i="1" smtClean="0">
                              <a:solidFill>
                                <a:schemeClr val="tx1"/>
                              </a:solidFill>
                              <a:latin typeface="Cambria Math" panose="02040503050406030204" pitchFamily="18" charset="0"/>
                            </a:rPr>
                          </m:ctrlPr>
                        </m:fPr>
                        <m:num>
                          <m:r>
                            <a:rPr lang="zh-CN" altLang="en-US" sz="2000" i="1">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r>
                            <a:rPr lang="en-US" altLang="zh-CN" sz="2000" b="0" i="1" baseline="-25000" smtClean="0">
                              <a:solidFill>
                                <a:schemeClr val="tx1"/>
                              </a:solidFill>
                              <a:latin typeface="Cambria Math" panose="02040503050406030204" pitchFamily="18" charset="0"/>
                            </a:rPr>
                            <m:t>𝑝</m:t>
                          </m:r>
                        </m:num>
                        <m:den>
                          <m:r>
                            <a:rPr lang="zh-CN" altLang="en-US" sz="2000" i="1">
                              <a:solidFill>
                                <a:schemeClr val="tx1"/>
                              </a:solidFill>
                              <a:latin typeface="Cambria Math" panose="02040503050406030204" pitchFamily="18" charset="0"/>
                            </a:rPr>
                            <m:t>𝜕</m:t>
                          </m:r>
                          <m:r>
                            <a:rPr lang="zh-CN" altLang="en-US" sz="2000" i="1" smtClean="0">
                              <a:solidFill>
                                <a:schemeClr val="tx1"/>
                              </a:solidFill>
                              <a:latin typeface="Cambria Math" panose="02040503050406030204" pitchFamily="18" charset="0"/>
                            </a:rPr>
                            <m:t>𝜃</m:t>
                          </m:r>
                          <m:r>
                            <a:rPr lang="en-US" altLang="zh-CN" sz="2000" b="0" i="1" baseline="-25000" smtClean="0">
                              <a:solidFill>
                                <a:schemeClr val="tx1"/>
                              </a:solidFill>
                              <a:latin typeface="Cambria Math" panose="02040503050406030204" pitchFamily="18" charset="0"/>
                            </a:rPr>
                            <m:t>𝑝</m:t>
                          </m:r>
                        </m:den>
                      </m:f>
                      <m:r>
                        <a:rPr lang="en-US" altLang="zh-CN" sz="2000" b="0" i="1" smtClean="0">
                          <a:solidFill>
                            <a:schemeClr val="tx1"/>
                          </a:solidFill>
                          <a:latin typeface="Cambria Math" panose="02040503050406030204" pitchFamily="18" charset="0"/>
                        </a:rPr>
                        <m:t>𝑋</m:t>
                      </m:r>
                      <m:r>
                        <a:rPr lang="en-US" altLang="zh-CN" sz="2000" b="0" i="1" baseline="-25000" smtClean="0">
                          <a:solidFill>
                            <a:schemeClr val="tx1"/>
                          </a:solidFill>
                          <a:latin typeface="Cambria Math" panose="02040503050406030204" pitchFamily="18" charset="0"/>
                        </a:rPr>
                        <m:t>𝑖𝑝</m:t>
                      </m:r>
                      <m:r>
                        <a:rPr lang="en-US" altLang="zh-CN" sz="2000" b="0" i="1" smtClean="0">
                          <a:solidFill>
                            <a:schemeClr val="tx1"/>
                          </a:solidFill>
                          <a:latin typeface="Cambria Math" panose="02040503050406030204" pitchFamily="18" charset="0"/>
                        </a:rPr>
                        <m:t>=−</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𝑑</m:t>
                          </m:r>
                          <m:r>
                            <a:rPr lang="en-US" altLang="zh-CN" sz="2000" b="0" i="1" baseline="-25000" smtClean="0">
                              <a:solidFill>
                                <a:schemeClr val="tx1"/>
                              </a:solidFill>
                              <a:latin typeface="Cambria Math" panose="02040503050406030204" pitchFamily="18" charset="0"/>
                            </a:rPr>
                            <m:t>𝑝</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𝑦𝑝</m:t>
                          </m:r>
                        </m:e>
                      </m:d>
                      <m:r>
                        <a:rPr lang="en-US" altLang="zh-CN" sz="2000" b="0" i="1" smtClean="0">
                          <a:solidFill>
                            <a:schemeClr val="tx1"/>
                          </a:solidFill>
                          <a:latin typeface="Cambria Math" panose="02040503050406030204" pitchFamily="18" charset="0"/>
                        </a:rPr>
                        <m:t>.</m:t>
                      </m:r>
                      <m:sSup>
                        <m:sSupPr>
                          <m:ctrlPr>
                            <a:rPr lang="en-US" altLang="zh-CN" sz="2000" b="0" i="1" smtClean="0">
                              <a:solidFill>
                                <a:schemeClr val="tx1"/>
                              </a:solidFill>
                              <a:latin typeface="Cambria Math" panose="02040503050406030204" pitchFamily="18" charset="0"/>
                            </a:rPr>
                          </m:ctrlPr>
                        </m:sSupPr>
                        <m:e>
                          <m:r>
                            <a:rPr lang="en-US" altLang="zh-CN" sz="2000" b="0" i="1" smtClean="0">
                              <a:solidFill>
                                <a:schemeClr val="tx1"/>
                              </a:solidFill>
                              <a:latin typeface="Cambria Math" panose="02040503050406030204" pitchFamily="18" charset="0"/>
                            </a:rPr>
                            <m:t>𝑓</m:t>
                          </m:r>
                        </m:e>
                        <m:sup>
                          <m:r>
                            <a:rPr lang="en-US" altLang="zh-CN" sz="2000" b="0" i="1" smtClean="0">
                              <a:solidFill>
                                <a:schemeClr val="tx1"/>
                              </a:solidFill>
                              <a:latin typeface="Cambria Math" panose="02040503050406030204" pitchFamily="18" charset="0"/>
                            </a:rPr>
                            <m:t>′</m:t>
                          </m:r>
                        </m:sup>
                      </m:sSup>
                      <m:d>
                        <m:dPr>
                          <m:ctrlPr>
                            <a:rPr lang="en-US" altLang="zh-CN" sz="2000" b="0" i="1" smtClean="0">
                              <a:solidFill>
                                <a:schemeClr val="tx1"/>
                              </a:solidFill>
                              <a:latin typeface="Cambria Math" panose="02040503050406030204" pitchFamily="18" charset="0"/>
                            </a:rPr>
                          </m:ctrlPr>
                        </m:dPr>
                        <m:e>
                          <m:r>
                            <a:rPr lang="zh-CN" altLang="en-US" sz="2000" b="0" i="1" smtClean="0">
                              <a:solidFill>
                                <a:schemeClr val="tx1"/>
                              </a:solidFill>
                              <a:latin typeface="Cambria Math" panose="02040503050406030204" pitchFamily="18" charset="0"/>
                            </a:rPr>
                            <m:t>𝜃</m:t>
                          </m:r>
                          <m:r>
                            <a:rPr lang="en-US" altLang="zh-CN" sz="2000" b="0" i="1" baseline="-25000" smtClean="0">
                              <a:solidFill>
                                <a:schemeClr val="tx1"/>
                              </a:solidFill>
                              <a:latin typeface="Cambria Math" panose="02040503050406030204" pitchFamily="18" charset="0"/>
                            </a:rPr>
                            <m:t>𝑝</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𝑋𝑖𝑝</m:t>
                      </m:r>
                    </m:oMath>
                  </m:oMathPara>
                </a14:m>
                <a:endParaRPr lang="en-US" altLang="zh-CN" sz="2000" baseline="-25000" dirty="0" smtClean="0">
                  <a:solidFill>
                    <a:schemeClr val="tx1"/>
                  </a:solidFill>
                </a:endParaRPr>
              </a:p>
              <a:p>
                <a:r>
                  <a:rPr lang="en-US" altLang="zh-CN" sz="2000" dirty="0" smtClean="0">
                    <a:solidFill>
                      <a:schemeClr val="tx1"/>
                    </a:solidFill>
                  </a:rPr>
                  <a:t>W</a:t>
                </a:r>
                <a:r>
                  <a:rPr lang="zh-CN" altLang="en-US" sz="2000" dirty="0" smtClean="0">
                    <a:solidFill>
                      <a:schemeClr val="tx1"/>
                    </a:solidFill>
                  </a:rPr>
                  <a:t>的修正规则为：</a:t>
                </a:r>
                <a:endParaRPr lang="en-US" altLang="zh-CN" sz="2000" dirty="0" smtClean="0">
                  <a:solidFill>
                    <a:schemeClr val="tx1"/>
                  </a:solidFill>
                </a:endParaRPr>
              </a:p>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𝑊</m:t>
                      </m:r>
                      <m:r>
                        <a:rPr lang="en-US" altLang="zh-CN" sz="2000" b="0" i="1" baseline="-25000" smtClean="0">
                          <a:solidFill>
                            <a:schemeClr val="tx1"/>
                          </a:solidFill>
                          <a:latin typeface="Cambria Math" panose="02040503050406030204" pitchFamily="18" charset="0"/>
                          <a:ea typeface="Cambria Math" panose="02040503050406030204" pitchFamily="18" charset="0"/>
                        </a:rPr>
                        <m:t>𝑖</m:t>
                      </m:r>
                      <m:r>
                        <a:rPr lang="en-US" altLang="zh-CN" sz="2000" b="0" i="1" smtClean="0">
                          <a:solidFill>
                            <a:schemeClr val="tx1"/>
                          </a:solidFill>
                          <a:latin typeface="Cambria Math" panose="02040503050406030204" pitchFamily="18" charset="0"/>
                          <a:ea typeface="Cambria Math" panose="02040503050406030204" pitchFamily="18" charset="0"/>
                        </a:rPr>
                        <m:t>=</m:t>
                      </m:r>
                      <m:r>
                        <a:rPr lang="zh-CN" altLang="en-US" sz="2000" b="0" i="1" smtClean="0">
                          <a:solidFill>
                            <a:schemeClr val="tx1"/>
                          </a:solidFill>
                          <a:latin typeface="Cambria Math" panose="02040503050406030204" pitchFamily="18" charset="0"/>
                          <a:ea typeface="Cambria Math" panose="02040503050406030204" pitchFamily="18" charset="0"/>
                        </a:rPr>
                        <m:t>𝜂</m:t>
                      </m:r>
                      <m:nary>
                        <m:naryPr>
                          <m:chr m:val="∑"/>
                          <m:ctrlPr>
                            <a:rPr lang="zh-CN" altLang="en-US" sz="2000" b="0" i="1" smtClean="0">
                              <a:solidFill>
                                <a:schemeClr val="tx1"/>
                              </a:solidFill>
                              <a:latin typeface="Cambria Math" panose="02040503050406030204" pitchFamily="18" charset="0"/>
                              <a:ea typeface="Cambria Math" panose="02040503050406030204" pitchFamily="18" charset="0"/>
                            </a:rPr>
                          </m:ctrlPr>
                        </m:naryPr>
                        <m:sub>
                          <m:r>
                            <m:rPr>
                              <m:brk m:alnAt="23"/>
                            </m:rPr>
                            <a:rPr lang="en-US" altLang="zh-CN" sz="2000" b="0" i="1" smtClean="0">
                              <a:solidFill>
                                <a:schemeClr val="tx1"/>
                              </a:solidFill>
                              <a:latin typeface="Cambria Math" panose="02040503050406030204" pitchFamily="18" charset="0"/>
                              <a:ea typeface="Cambria Math" panose="02040503050406030204" pitchFamily="18" charset="0"/>
                            </a:rPr>
                            <m:t>𝑝</m:t>
                          </m:r>
                          <m:r>
                            <a:rPr lang="en-US" altLang="zh-CN" sz="2000" b="0" i="1" smtClean="0">
                              <a:solidFill>
                                <a:schemeClr val="tx1"/>
                              </a:solidFill>
                              <a:latin typeface="Cambria Math" panose="02040503050406030204" pitchFamily="18" charset="0"/>
                              <a:ea typeface="Cambria Math" panose="02040503050406030204" pitchFamily="18" charset="0"/>
                            </a:rPr>
                            <m:t>=1</m:t>
                          </m:r>
                        </m:sub>
                        <m:sup>
                          <m:r>
                            <a:rPr lang="en-US" altLang="zh-CN" sz="2000" b="0" i="1" smtClean="0">
                              <a:solidFill>
                                <a:schemeClr val="tx1"/>
                              </a:solidFill>
                              <a:latin typeface="Cambria Math" panose="02040503050406030204" pitchFamily="18" charset="0"/>
                              <a:ea typeface="Cambria Math" panose="02040503050406030204" pitchFamily="18" charset="0"/>
                            </a:rPr>
                            <m:t>𝑃</m:t>
                          </m:r>
                        </m:sup>
                        <m:e>
                          <m:d>
                            <m:dPr>
                              <m:ctrlPr>
                                <a:rPr lang="en-US" altLang="zh-CN" sz="2000" b="0" i="1" smtClean="0">
                                  <a:solidFill>
                                    <a:schemeClr val="tx1"/>
                                  </a:solidFill>
                                  <a:latin typeface="Cambria Math" panose="02040503050406030204" pitchFamily="18" charset="0"/>
                                  <a:ea typeface="Cambria Math" panose="02040503050406030204" pitchFamily="18" charset="0"/>
                                </a:rPr>
                              </m:ctrlPr>
                            </m:dPr>
                            <m:e>
                              <m:r>
                                <a:rPr lang="en-US" altLang="zh-CN" sz="2000" b="0" i="1" smtClean="0">
                                  <a:solidFill>
                                    <a:schemeClr val="tx1"/>
                                  </a:solidFill>
                                  <a:latin typeface="Cambria Math" panose="02040503050406030204" pitchFamily="18" charset="0"/>
                                  <a:ea typeface="Cambria Math" panose="02040503050406030204" pitchFamily="18" charset="0"/>
                                </a:rPr>
                                <m:t>𝑑</m:t>
                              </m:r>
                              <m:r>
                                <a:rPr lang="en-US" altLang="zh-CN" sz="2000" i="1" baseline="-25000">
                                  <a:solidFill>
                                    <a:schemeClr val="tx1"/>
                                  </a:solidFill>
                                  <a:latin typeface="Cambria Math" panose="02040503050406030204" pitchFamily="18" charset="0"/>
                                </a:rPr>
                                <m:t>𝑝</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𝑦𝑝</m:t>
                              </m:r>
                            </m:e>
                          </m:d>
                          <m:sSup>
                            <m:sSupPr>
                              <m:ctrlPr>
                                <a:rPr lang="en-US" altLang="zh-CN" sz="2000" b="0" i="1" smtClean="0">
                                  <a:solidFill>
                                    <a:schemeClr val="tx1"/>
                                  </a:solidFill>
                                  <a:latin typeface="Cambria Math" panose="02040503050406030204" pitchFamily="18" charset="0"/>
                                  <a:ea typeface="Cambria Math" panose="02040503050406030204" pitchFamily="18" charset="0"/>
                                </a:rPr>
                              </m:ctrlPr>
                            </m:sSupPr>
                            <m:e>
                              <m:r>
                                <a:rPr lang="en-US" altLang="zh-CN" sz="2000" b="0" i="1" smtClean="0">
                                  <a:solidFill>
                                    <a:schemeClr val="tx1"/>
                                  </a:solidFill>
                                  <a:latin typeface="Cambria Math" panose="02040503050406030204" pitchFamily="18" charset="0"/>
                                  <a:ea typeface="Cambria Math" panose="02040503050406030204" pitchFamily="18" charset="0"/>
                                </a:rPr>
                                <m:t>𝑓</m:t>
                              </m:r>
                            </m:e>
                            <m:sup>
                              <m:r>
                                <a:rPr lang="en-US" altLang="zh-CN" sz="2000" b="0" i="1" smtClean="0">
                                  <a:solidFill>
                                    <a:schemeClr val="tx1"/>
                                  </a:solidFill>
                                  <a:latin typeface="Cambria Math" panose="02040503050406030204" pitchFamily="18" charset="0"/>
                                  <a:ea typeface="Cambria Math" panose="02040503050406030204" pitchFamily="18" charset="0"/>
                                </a:rPr>
                                <m:t>′</m:t>
                              </m:r>
                            </m:sup>
                          </m:sSup>
                          <m:d>
                            <m:dPr>
                              <m:ctrlPr>
                                <a:rPr lang="en-US" altLang="zh-CN" sz="2000" b="0" i="1" smtClean="0">
                                  <a:solidFill>
                                    <a:schemeClr val="tx1"/>
                                  </a:solidFill>
                                  <a:latin typeface="Cambria Math" panose="02040503050406030204" pitchFamily="18" charset="0"/>
                                  <a:ea typeface="Cambria Math" panose="02040503050406030204" pitchFamily="18" charset="0"/>
                                </a:rPr>
                              </m:ctrlPr>
                            </m:dPr>
                            <m:e>
                              <m:r>
                                <a:rPr lang="zh-CN" altLang="en-US" sz="2000" b="0" i="1" smtClean="0">
                                  <a:solidFill>
                                    <a:schemeClr val="tx1"/>
                                  </a:solidFill>
                                  <a:latin typeface="Cambria Math" panose="02040503050406030204" pitchFamily="18" charset="0"/>
                                  <a:ea typeface="Cambria Math" panose="02040503050406030204" pitchFamily="18" charset="0"/>
                                </a:rPr>
                                <m:t>𝜃</m:t>
                              </m:r>
                              <m:r>
                                <a:rPr lang="en-US" altLang="zh-CN" sz="2000" i="1" baseline="-25000">
                                  <a:solidFill>
                                    <a:schemeClr val="tx1"/>
                                  </a:solidFill>
                                  <a:latin typeface="Cambria Math" panose="02040503050406030204" pitchFamily="18" charset="0"/>
                                </a:rPr>
                                <m:t>𝑝</m:t>
                              </m:r>
                            </m:e>
                          </m:d>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𝑋𝑖𝑝</m:t>
                          </m:r>
                        </m:e>
                      </m:nary>
                    </m:oMath>
                  </m:oMathPara>
                </a14:m>
                <a:endParaRPr lang="en-US" altLang="zh-CN" sz="2000" dirty="0" smtClean="0">
                  <a:solidFill>
                    <a:schemeClr val="tx1"/>
                  </a:solidFill>
                </a:endParaRPr>
              </a:p>
              <a:p>
                <a:r>
                  <a:rPr lang="zh-CN" altLang="en-US" sz="2000" dirty="0">
                    <a:solidFill>
                      <a:schemeClr val="tx1"/>
                    </a:solidFill>
                  </a:rPr>
                  <a:t>上</a:t>
                </a:r>
                <a:r>
                  <a:rPr lang="zh-CN" altLang="en-US" sz="2000" dirty="0" smtClean="0">
                    <a:solidFill>
                      <a:schemeClr val="tx1"/>
                    </a:solidFill>
                  </a:rPr>
                  <a:t>式称为</a:t>
                </a:r>
                <a:r>
                  <a:rPr lang="el-GR" altLang="zh-CN" sz="2000" dirty="0" smtClean="0">
                    <a:solidFill>
                      <a:schemeClr val="tx1"/>
                    </a:solidFill>
                  </a:rPr>
                  <a:t>δ</a:t>
                </a:r>
                <a:r>
                  <a:rPr lang="zh-CN" altLang="en-US" sz="2000" dirty="0" smtClean="0">
                    <a:solidFill>
                      <a:schemeClr val="tx1"/>
                    </a:solidFill>
                  </a:rPr>
                  <a:t>学习规则，又称为误差修正规则。</a:t>
                </a:r>
                <a:endParaRPr lang="en-US" altLang="zh-CN" sz="2000" dirty="0" smtClean="0">
                  <a:solidFill>
                    <a:schemeClr val="tx1"/>
                  </a:solidFill>
                </a:endParaRPr>
              </a:p>
              <a:p>
                <a:r>
                  <a:rPr lang="en-US" altLang="zh-CN" sz="2000" dirty="0" smtClean="0">
                    <a:solidFill>
                      <a:schemeClr val="tx1"/>
                    </a:solidFill>
                  </a:rPr>
                  <a:t>         </a:t>
                </a:r>
                <a:r>
                  <a:rPr lang="el-GR" altLang="zh-CN" sz="2000" dirty="0" smtClean="0">
                    <a:solidFill>
                      <a:schemeClr val="tx1"/>
                    </a:solidFill>
                  </a:rPr>
                  <a:t>δ</a:t>
                </a:r>
                <a:r>
                  <a:rPr lang="zh-CN" altLang="en-US" sz="2000" dirty="0" smtClean="0">
                    <a:solidFill>
                      <a:schemeClr val="tx1"/>
                    </a:solidFill>
                  </a:rPr>
                  <a:t>规则实现了</a:t>
                </a:r>
                <a:r>
                  <a:rPr lang="en-US" altLang="zh-CN" sz="2000" dirty="0" smtClean="0">
                    <a:solidFill>
                      <a:schemeClr val="tx1"/>
                    </a:solidFill>
                  </a:rPr>
                  <a:t>E</a:t>
                </a:r>
                <a:r>
                  <a:rPr lang="zh-CN" altLang="en-US" sz="2000" dirty="0" smtClean="0">
                    <a:solidFill>
                      <a:schemeClr val="tx1"/>
                    </a:solidFill>
                  </a:rPr>
                  <a:t>中的梯度下降，因此使误差函数达到最小值。</a:t>
                </a:r>
                <a:r>
                  <a:rPr lang="en-US" altLang="zh-CN" sz="2000" dirty="0" smtClean="0">
                    <a:solidFill>
                      <a:schemeClr val="tx1"/>
                    </a:solidFill>
                  </a:rPr>
                  <a:t>BP</a:t>
                </a:r>
                <a:r>
                  <a:rPr lang="zh-CN" altLang="en-US" sz="2000" dirty="0" smtClean="0">
                    <a:solidFill>
                      <a:schemeClr val="tx1"/>
                    </a:solidFill>
                  </a:rPr>
                  <a:t>网络的学习算法称为</a:t>
                </a:r>
                <a:r>
                  <a:rPr lang="en-US" altLang="zh-CN" sz="2000" dirty="0" smtClean="0">
                    <a:solidFill>
                      <a:schemeClr val="tx1"/>
                    </a:solidFill>
                  </a:rPr>
                  <a:t>BP</a:t>
                </a:r>
                <a:r>
                  <a:rPr lang="zh-CN" altLang="en-US" sz="2000" dirty="0" smtClean="0">
                    <a:solidFill>
                      <a:schemeClr val="tx1"/>
                    </a:solidFill>
                  </a:rPr>
                  <a:t>算法，是在</a:t>
                </a:r>
                <a:r>
                  <a:rPr lang="el-GR" altLang="zh-CN" sz="2000" dirty="0" smtClean="0">
                    <a:solidFill>
                      <a:schemeClr val="tx1"/>
                    </a:solidFill>
                  </a:rPr>
                  <a:t>δ</a:t>
                </a:r>
                <a:r>
                  <a:rPr lang="zh-CN" altLang="en-US" sz="2000" dirty="0" smtClean="0">
                    <a:solidFill>
                      <a:schemeClr val="tx1"/>
                    </a:solidFill>
                  </a:rPr>
                  <a:t>规则的基础上发展起来的，可在多层网络上有效地学习。</a:t>
                </a:r>
                <a:endParaRPr lang="en-US" altLang="zh-CN" sz="2000" dirty="0" smtClean="0">
                  <a:solidFill>
                    <a:schemeClr val="tx1"/>
                  </a:solidFill>
                </a:endParaRPr>
              </a:p>
            </p:txBody>
          </p:sp>
        </mc:Choice>
        <mc:Fallback>
          <p:sp>
            <p:nvSpPr>
              <p:cNvPr id="3" name="文本框 2"/>
              <p:cNvSpPr txBox="1">
                <a:spLocks noRot="1" noChangeAspect="1" noMove="1" noResize="1" noEditPoints="1" noAdjustHandles="1" noChangeArrowheads="1" noChangeShapeType="1" noTextEdit="1"/>
              </p:cNvSpPr>
              <p:nvPr/>
            </p:nvSpPr>
            <p:spPr>
              <a:xfrm>
                <a:off x="179512" y="1484784"/>
                <a:ext cx="8784976" cy="4850687"/>
              </a:xfrm>
              <a:prstGeom prst="rect">
                <a:avLst/>
              </a:prstGeom>
              <a:blipFill>
                <a:blip r:embed="rId2"/>
                <a:stretch>
                  <a:fillRect l="-693" r="-416" b="-1132"/>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a:xfrm>
            <a:off x="0" y="404813"/>
            <a:ext cx="7772400" cy="762000"/>
          </a:xfrm>
        </p:spPr>
        <p:txBody>
          <a:bodyPr/>
          <a:lstStyle/>
          <a:p>
            <a:pPr algn="l"/>
            <a:r>
              <a:rPr lang="en-US" altLang="zh-CN">
                <a:solidFill>
                  <a:srgbClr val="FF0000"/>
                </a:solidFill>
                <a:latin typeface="隶书" panose="02010509060101010101" pitchFamily="49" charset="-122"/>
                <a:ea typeface="隶书" panose="02010509060101010101" pitchFamily="49" charset="-122"/>
              </a:rPr>
              <a:t>5.2 BP</a:t>
            </a:r>
            <a:r>
              <a:rPr lang="zh-CN" altLang="en-US">
                <a:solidFill>
                  <a:srgbClr val="FF0000"/>
                </a:solidFill>
                <a:latin typeface="隶书" panose="02010509060101010101" pitchFamily="49" charset="-122"/>
                <a:ea typeface="隶书" panose="02010509060101010101" pitchFamily="49" charset="-122"/>
              </a:rPr>
              <a:t>神经网络</a:t>
            </a:r>
          </a:p>
        </p:txBody>
      </p:sp>
      <p:sp>
        <p:nvSpPr>
          <p:cNvPr id="134147" name="Rectangle 3"/>
          <p:cNvSpPr>
            <a:spLocks noGrp="1" noChangeArrowheads="1"/>
          </p:cNvSpPr>
          <p:nvPr>
            <p:ph type="body" idx="1"/>
          </p:nvPr>
        </p:nvSpPr>
        <p:spPr>
          <a:xfrm>
            <a:off x="323850" y="1341438"/>
            <a:ext cx="8496300" cy="1511300"/>
          </a:xfrm>
        </p:spPr>
        <p:txBody>
          <a:bodyPr/>
          <a:lstStyle/>
          <a:p>
            <a:pPr>
              <a:buNone/>
            </a:pPr>
            <a:r>
              <a:rPr lang="zh-CN" altLang="en-US" sz="2000" dirty="0">
                <a:solidFill>
                  <a:srgbClr val="FF0000"/>
                </a:solidFill>
                <a:latin typeface="宋体" panose="02010600030101010101" pitchFamily="2" charset="-122"/>
              </a:rPr>
              <a:t>一、</a:t>
            </a:r>
            <a:r>
              <a:rPr lang="en-US" altLang="zh-CN" sz="2000" dirty="0">
                <a:solidFill>
                  <a:srgbClr val="FF0000"/>
                </a:solidFill>
                <a:latin typeface="宋体" panose="02010600030101010101" pitchFamily="2" charset="-122"/>
              </a:rPr>
              <a:t>BP</a:t>
            </a:r>
            <a:r>
              <a:rPr lang="zh-CN" altLang="en-US" sz="2000" dirty="0">
                <a:solidFill>
                  <a:srgbClr val="FF0000"/>
                </a:solidFill>
                <a:latin typeface="宋体" panose="02010600030101010101" pitchFamily="2" charset="-122"/>
              </a:rPr>
              <a:t>神经网络</a:t>
            </a:r>
            <a:r>
              <a:rPr lang="zh-CN" altLang="en-US" sz="2000" dirty="0" smtClean="0">
                <a:solidFill>
                  <a:srgbClr val="FF0000"/>
                </a:solidFill>
                <a:latin typeface="宋体" panose="02010600030101010101" pitchFamily="2" charset="-122"/>
              </a:rPr>
              <a:t>结构</a:t>
            </a:r>
            <a:r>
              <a:rPr lang="zh-CN" altLang="en-US" sz="2000" b="1" dirty="0"/>
              <a:t>（见谷歌神经网络农场网址</a:t>
            </a:r>
            <a:r>
              <a:rPr lang="zh-CN" altLang="en-US" sz="2000" b="1" dirty="0" smtClean="0"/>
              <a:t>）</a:t>
            </a:r>
            <a:endParaRPr lang="zh-CN" altLang="en-US" sz="2000" dirty="0">
              <a:solidFill>
                <a:srgbClr val="FF0000"/>
              </a:solidFill>
              <a:latin typeface="宋体" panose="02010600030101010101" pitchFamily="2" charset="-122"/>
            </a:endParaRPr>
          </a:p>
          <a:p>
            <a:pPr>
              <a:spcBef>
                <a:spcPct val="0"/>
              </a:spcBef>
              <a:buFontTx/>
              <a:buNone/>
            </a:pPr>
            <a:r>
              <a:rPr lang="zh-CN" altLang="en-US" dirty="0"/>
              <a:t>    </a:t>
            </a:r>
            <a:r>
              <a:rPr lang="en-US" altLang="zh-CN" sz="2000" dirty="0"/>
              <a:t>BP</a:t>
            </a:r>
            <a:r>
              <a:rPr lang="zh-CN" altLang="en-US" sz="2000" dirty="0"/>
              <a:t>网络是一种具有三层或三层以上的单向传播的多层前馈网络。上下层之间各神经元实现全联接，即下层的每个单元与上层的每个单元都实现权联接，而每层各神经元之间无联接。</a:t>
            </a:r>
            <a:r>
              <a:rPr lang="en-US" altLang="zh-CN" sz="2000" dirty="0"/>
              <a:t>BP</a:t>
            </a:r>
            <a:r>
              <a:rPr lang="zh-CN" altLang="en-US" sz="2000" dirty="0"/>
              <a:t>网络的示意图如下：</a:t>
            </a:r>
          </a:p>
        </p:txBody>
      </p:sp>
      <p:pic>
        <p:nvPicPr>
          <p:cNvPr id="134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2781300"/>
            <a:ext cx="5616575" cy="358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0" y="404813"/>
            <a:ext cx="8153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神经网络（续一）</a:t>
            </a:r>
          </a:p>
        </p:txBody>
      </p:sp>
      <p:sp>
        <p:nvSpPr>
          <p:cNvPr id="101379" name="Rectangle 3"/>
          <p:cNvSpPr>
            <a:spLocks noGrp="1" noChangeArrowheads="1"/>
          </p:cNvSpPr>
          <p:nvPr>
            <p:ph type="body" idx="1"/>
          </p:nvPr>
        </p:nvSpPr>
        <p:spPr>
          <a:xfrm>
            <a:off x="250825" y="1341438"/>
            <a:ext cx="7772400" cy="4114800"/>
          </a:xfrm>
        </p:spPr>
        <p:txBody>
          <a:bodyPr/>
          <a:lstStyle/>
          <a:p>
            <a:pPr>
              <a:buFontTx/>
              <a:buNone/>
            </a:pPr>
            <a:r>
              <a:rPr lang="zh-CN" altLang="en-US" sz="2000" dirty="0"/>
              <a:t>二、</a:t>
            </a:r>
            <a:r>
              <a:rPr lang="en-US" altLang="zh-CN" sz="2000" b="1" dirty="0"/>
              <a:t>BP</a:t>
            </a:r>
            <a:r>
              <a:rPr lang="zh-CN" altLang="en-US" sz="2000" b="1" dirty="0"/>
              <a:t>神经网络拓扑结构的</a:t>
            </a:r>
            <a:r>
              <a:rPr lang="zh-CN" altLang="en-US" sz="2000" b="1" dirty="0" smtClean="0"/>
              <a:t>构造</a:t>
            </a:r>
            <a:endParaRPr lang="zh-CN" altLang="en-US" sz="2000" b="1" dirty="0">
              <a:solidFill>
                <a:srgbClr val="FF0000"/>
              </a:solidFill>
            </a:endParaRPr>
          </a:p>
        </p:txBody>
      </p:sp>
      <p:sp>
        <p:nvSpPr>
          <p:cNvPr id="101381" name="Text Box 5"/>
          <p:cNvSpPr txBox="1">
            <a:spLocks noChangeArrowheads="1"/>
          </p:cNvSpPr>
          <p:nvPr/>
        </p:nvSpPr>
        <p:spPr bwMode="auto">
          <a:xfrm>
            <a:off x="179388" y="1700213"/>
            <a:ext cx="8424862" cy="482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0"/>
              </a:spcBef>
              <a:defRPr kumimoji="1" sz="2400">
                <a:solidFill>
                  <a:schemeClr val="tx1"/>
                </a:solidFill>
                <a:latin typeface="Times New Roman" panose="02020603050405020304" pitchFamily="18" charset="0"/>
                <a:ea typeface="宋体" panose="02010600030101010101" pitchFamily="2" charset="-122"/>
              </a:defRPr>
            </a:lvl1pPr>
            <a:lvl2pPr marL="914400" indent="-457200">
              <a:spcBef>
                <a:spcPct val="0"/>
              </a:spcBef>
              <a:defRPr kumimoji="1" sz="2400">
                <a:solidFill>
                  <a:schemeClr val="tx1"/>
                </a:solidFill>
                <a:latin typeface="Times New Roman" panose="02020603050405020304" pitchFamily="18" charset="0"/>
                <a:ea typeface="宋体" panose="02010600030101010101" pitchFamily="2" charset="-122"/>
              </a:defRPr>
            </a:lvl2pPr>
            <a:lvl3pPr marL="1371600" indent="-457200">
              <a:spcBef>
                <a:spcPct val="0"/>
              </a:spcBef>
              <a:defRPr kumimoji="1" sz="2400">
                <a:solidFill>
                  <a:schemeClr val="tx1"/>
                </a:solidFill>
                <a:latin typeface="Times New Roman" panose="02020603050405020304" pitchFamily="18" charset="0"/>
                <a:ea typeface="宋体" panose="02010600030101010101" pitchFamily="2" charset="-122"/>
              </a:defRPr>
            </a:lvl3pPr>
            <a:lvl4pPr marL="1828800" indent="-4572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indent="-4572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000" b="1" dirty="0"/>
              <a:t>1</a:t>
            </a:r>
            <a:r>
              <a:rPr lang="zh-CN" altLang="en-US" sz="2000" b="1" dirty="0"/>
              <a:t>、神经网络拓扑结构要素</a:t>
            </a:r>
          </a:p>
          <a:p>
            <a:pPr>
              <a:spcBef>
                <a:spcPct val="50000"/>
              </a:spcBef>
            </a:pPr>
            <a:r>
              <a:rPr lang="en-US" altLang="en-US" sz="2000" b="1" dirty="0">
                <a:solidFill>
                  <a:srgbClr val="006666"/>
                </a:solidFill>
              </a:rPr>
              <a:t>◆</a:t>
            </a:r>
            <a:r>
              <a:rPr lang="zh-CN" altLang="en-US" sz="2000" b="1" dirty="0"/>
              <a:t>输入层的单元数</a:t>
            </a:r>
          </a:p>
          <a:p>
            <a:pPr>
              <a:spcBef>
                <a:spcPct val="50000"/>
              </a:spcBef>
            </a:pPr>
            <a:r>
              <a:rPr lang="en-US" altLang="en-US" sz="2000" b="1" dirty="0">
                <a:solidFill>
                  <a:srgbClr val="006666"/>
                </a:solidFill>
              </a:rPr>
              <a:t>◆</a:t>
            </a:r>
            <a:r>
              <a:rPr lang="zh-CN" altLang="en-US" sz="2000" b="1" dirty="0"/>
              <a:t>隐藏层数</a:t>
            </a:r>
            <a:r>
              <a:rPr lang="en-US" altLang="zh-CN" sz="2000" b="1" dirty="0"/>
              <a:t>(</a:t>
            </a:r>
            <a:r>
              <a:rPr lang="zh-CN" altLang="en-US" sz="2000" b="1" dirty="0"/>
              <a:t>如果多于一层</a:t>
            </a:r>
            <a:r>
              <a:rPr lang="en-US" altLang="zh-CN" sz="2000" b="1" dirty="0"/>
              <a:t>)</a:t>
            </a:r>
            <a:r>
              <a:rPr lang="zh-CN" altLang="en-US" sz="2000" b="1" dirty="0"/>
              <a:t>、每一隐藏层的单元数</a:t>
            </a:r>
          </a:p>
          <a:p>
            <a:pPr>
              <a:spcBef>
                <a:spcPct val="50000"/>
              </a:spcBef>
            </a:pPr>
            <a:r>
              <a:rPr lang="en-US" altLang="en-US" sz="2000" b="1" dirty="0">
                <a:solidFill>
                  <a:srgbClr val="006666"/>
                </a:solidFill>
              </a:rPr>
              <a:t>◆</a:t>
            </a:r>
            <a:r>
              <a:rPr lang="zh-CN" altLang="en-US" sz="2000" b="1" dirty="0"/>
              <a:t>输出层的单元数</a:t>
            </a:r>
          </a:p>
          <a:p>
            <a:pPr>
              <a:spcBef>
                <a:spcPct val="20000"/>
              </a:spcBef>
            </a:pPr>
            <a:r>
              <a:rPr lang="zh-CN" altLang="en-US" sz="2000" b="1" dirty="0"/>
              <a:t> 注意</a:t>
            </a:r>
            <a:r>
              <a:rPr lang="en-US" altLang="zh-CN" sz="2000" b="1" dirty="0"/>
              <a:t>:</a:t>
            </a:r>
            <a:r>
              <a:rPr lang="zh-CN" altLang="en-US" sz="2000" b="1" dirty="0"/>
              <a:t>在开始训练之前，用户必须说明这些要素以确定网络拓扑结构。</a:t>
            </a:r>
          </a:p>
          <a:p>
            <a:r>
              <a:rPr lang="zh-CN" altLang="en-US" sz="2800" b="1" dirty="0">
                <a:solidFill>
                  <a:srgbClr val="006666"/>
                </a:solidFill>
              </a:rPr>
              <a:t> </a:t>
            </a:r>
            <a:r>
              <a:rPr lang="en-US" altLang="zh-CN" sz="2000" b="1" dirty="0">
                <a:latin typeface="宋体" panose="02010600030101010101" pitchFamily="2" charset="-122"/>
              </a:rPr>
              <a:t>2</a:t>
            </a:r>
            <a:r>
              <a:rPr lang="zh-CN" altLang="en-US" sz="2000" b="1" dirty="0">
                <a:latin typeface="宋体" panose="02010600030101010101" pitchFamily="2" charset="-122"/>
              </a:rPr>
              <a:t>、</a:t>
            </a:r>
            <a:r>
              <a:rPr lang="zh-CN" altLang="en-US" sz="2000" b="1" dirty="0" smtClean="0">
                <a:latin typeface="宋体" panose="02010600030101010101" pitchFamily="2" charset="-122"/>
              </a:rPr>
              <a:t>输入输出层</a:t>
            </a:r>
            <a:r>
              <a:rPr lang="zh-CN" altLang="en-US" sz="2000" b="1" dirty="0">
                <a:latin typeface="宋体" panose="02010600030101010101" pitchFamily="2" charset="-122"/>
              </a:rPr>
              <a:t>设计</a:t>
            </a:r>
          </a:p>
          <a:p>
            <a:pPr marL="0" indent="0" algn="just">
              <a:spcBef>
                <a:spcPct val="20000"/>
              </a:spcBef>
            </a:pPr>
            <a:r>
              <a:rPr lang="zh-CN" altLang="en-US" sz="2000" b="1" dirty="0">
                <a:solidFill>
                  <a:srgbClr val="006666"/>
                </a:solidFill>
                <a:latin typeface="宋体" panose="02010600030101010101" pitchFamily="2" charset="-122"/>
              </a:rPr>
              <a:t>    </a:t>
            </a:r>
            <a:r>
              <a:rPr lang="zh-CN" altLang="en-US" sz="2000" b="1" dirty="0" smtClean="0">
                <a:solidFill>
                  <a:srgbClr val="006666"/>
                </a:solidFill>
                <a:latin typeface="宋体" panose="02010600030101010101" pitchFamily="2" charset="-122"/>
              </a:rPr>
              <a:t>输入层：</a:t>
            </a:r>
            <a:r>
              <a:rPr lang="zh-CN" altLang="en-US" sz="1800" b="1" dirty="0" smtClean="0"/>
              <a:t>对</a:t>
            </a:r>
            <a:r>
              <a:rPr lang="zh-CN" altLang="en-US" sz="1800" b="1" dirty="0"/>
              <a:t>训练样本中每个属性的值进行规范化将有助于加快学习过程。通常，对输入的连续值规范化．使得它们落人</a:t>
            </a:r>
            <a:r>
              <a:rPr lang="en-US" altLang="zh-CN" sz="1800" b="1" dirty="0"/>
              <a:t>0.1</a:t>
            </a:r>
            <a:r>
              <a:rPr lang="zh-CN" altLang="en-US" sz="1800" b="1" dirty="0"/>
              <a:t>和</a:t>
            </a:r>
            <a:r>
              <a:rPr lang="en-US" altLang="zh-CN" sz="1800" b="1" dirty="0"/>
              <a:t>1.0</a:t>
            </a:r>
            <a:r>
              <a:rPr lang="zh-CN" altLang="en-US" sz="1800" b="1" dirty="0"/>
              <a:t>之间。</a:t>
            </a:r>
            <a:r>
              <a:rPr lang="zh-CN" altLang="en-US" sz="1800" b="1" dirty="0">
                <a:solidFill>
                  <a:srgbClr val="FF0000"/>
                </a:solidFill>
              </a:rPr>
              <a:t>离散值属性可以重新编码，使得每个域值一个输入单元。例如，如果属性</a:t>
            </a:r>
            <a:r>
              <a:rPr lang="en-US" altLang="zh-CN" sz="1800" b="1" dirty="0">
                <a:solidFill>
                  <a:srgbClr val="FF0000"/>
                </a:solidFill>
              </a:rPr>
              <a:t>A</a:t>
            </a:r>
            <a:r>
              <a:rPr lang="zh-CN" altLang="en-US" sz="1800" b="1" dirty="0">
                <a:solidFill>
                  <a:srgbClr val="FF0000"/>
                </a:solidFill>
              </a:rPr>
              <a:t>的定义域为</a:t>
            </a:r>
            <a:r>
              <a:rPr lang="en-US" altLang="zh-CN" sz="1800" b="1" dirty="0">
                <a:solidFill>
                  <a:srgbClr val="FF0000"/>
                </a:solidFill>
              </a:rPr>
              <a:t>(a</a:t>
            </a:r>
            <a:r>
              <a:rPr lang="en-US" altLang="zh-CN" sz="1800" b="1" baseline="-25000" dirty="0">
                <a:solidFill>
                  <a:srgbClr val="FF0000"/>
                </a:solidFill>
              </a:rPr>
              <a:t>0</a:t>
            </a:r>
            <a:r>
              <a:rPr lang="zh-CN" altLang="en-US" sz="1800" b="1" dirty="0">
                <a:solidFill>
                  <a:srgbClr val="FF0000"/>
                </a:solidFill>
              </a:rPr>
              <a:t>，</a:t>
            </a:r>
            <a:r>
              <a:rPr lang="en-US" altLang="zh-CN" sz="1800" b="1" dirty="0">
                <a:solidFill>
                  <a:srgbClr val="FF0000"/>
                </a:solidFill>
              </a:rPr>
              <a:t>a</a:t>
            </a:r>
            <a:r>
              <a:rPr lang="en-US" altLang="zh-CN" sz="1800" b="1" baseline="-25000" dirty="0">
                <a:solidFill>
                  <a:srgbClr val="FF0000"/>
                </a:solidFill>
              </a:rPr>
              <a:t>1</a:t>
            </a:r>
            <a:r>
              <a:rPr lang="zh-CN" altLang="en-US" sz="1800" b="1" dirty="0">
                <a:solidFill>
                  <a:srgbClr val="FF0000"/>
                </a:solidFill>
              </a:rPr>
              <a:t>，</a:t>
            </a:r>
            <a:r>
              <a:rPr lang="en-US" altLang="zh-CN" sz="1800" b="1" dirty="0">
                <a:solidFill>
                  <a:srgbClr val="FF0000"/>
                </a:solidFill>
              </a:rPr>
              <a:t>a</a:t>
            </a:r>
            <a:r>
              <a:rPr lang="en-US" altLang="zh-CN" sz="1800" b="1" baseline="-25000" dirty="0">
                <a:solidFill>
                  <a:srgbClr val="FF0000"/>
                </a:solidFill>
              </a:rPr>
              <a:t>2</a:t>
            </a:r>
            <a:r>
              <a:rPr lang="en-US" altLang="zh-CN" sz="1800" b="1" dirty="0">
                <a:solidFill>
                  <a:srgbClr val="FF0000"/>
                </a:solidFill>
              </a:rPr>
              <a:t>)</a:t>
            </a:r>
            <a:r>
              <a:rPr lang="zh-CN" altLang="en-US" sz="1800" b="1" dirty="0">
                <a:solidFill>
                  <a:srgbClr val="FF0000"/>
                </a:solidFill>
              </a:rPr>
              <a:t>，则可以分配三个输入单元表示</a:t>
            </a:r>
            <a:r>
              <a:rPr lang="en-US" altLang="zh-CN" sz="1800" b="1" dirty="0">
                <a:solidFill>
                  <a:srgbClr val="FF0000"/>
                </a:solidFill>
              </a:rPr>
              <a:t>A</a:t>
            </a:r>
            <a:r>
              <a:rPr lang="zh-CN" altLang="en-US" sz="1800" b="1" dirty="0">
                <a:solidFill>
                  <a:srgbClr val="FF0000"/>
                </a:solidFill>
              </a:rPr>
              <a:t>。即是，我们可以用</a:t>
            </a:r>
            <a:r>
              <a:rPr lang="en-US" altLang="zh-CN" sz="1800" b="1" dirty="0">
                <a:solidFill>
                  <a:srgbClr val="FF0000"/>
                </a:solidFill>
              </a:rPr>
              <a:t>I</a:t>
            </a:r>
            <a:r>
              <a:rPr lang="en-US" altLang="zh-CN" sz="1800" b="1" baseline="-25000" dirty="0">
                <a:solidFill>
                  <a:srgbClr val="FF0000"/>
                </a:solidFill>
              </a:rPr>
              <a:t>0</a:t>
            </a:r>
            <a:r>
              <a:rPr lang="zh-CN" altLang="en-US" sz="1800" b="1" dirty="0">
                <a:solidFill>
                  <a:srgbClr val="FF0000"/>
                </a:solidFill>
              </a:rPr>
              <a:t>，</a:t>
            </a:r>
            <a:r>
              <a:rPr lang="en-US" altLang="zh-CN" sz="1800" b="1" dirty="0">
                <a:solidFill>
                  <a:srgbClr val="FF0000"/>
                </a:solidFill>
              </a:rPr>
              <a:t>I</a:t>
            </a:r>
            <a:r>
              <a:rPr lang="en-US" altLang="zh-CN" sz="1800" b="1" baseline="-25000" dirty="0">
                <a:solidFill>
                  <a:srgbClr val="FF0000"/>
                </a:solidFill>
              </a:rPr>
              <a:t>1</a:t>
            </a:r>
            <a:r>
              <a:rPr lang="zh-CN" altLang="en-US" sz="1800" b="1" dirty="0">
                <a:solidFill>
                  <a:srgbClr val="FF0000"/>
                </a:solidFill>
              </a:rPr>
              <a:t>，</a:t>
            </a:r>
            <a:r>
              <a:rPr lang="en-US" altLang="zh-CN" sz="1800" b="1" dirty="0">
                <a:solidFill>
                  <a:srgbClr val="FF0000"/>
                </a:solidFill>
              </a:rPr>
              <a:t>I</a:t>
            </a:r>
            <a:r>
              <a:rPr lang="en-US" altLang="zh-CN" sz="1800" b="1" baseline="-25000" dirty="0">
                <a:solidFill>
                  <a:srgbClr val="FF0000"/>
                </a:solidFill>
              </a:rPr>
              <a:t>2</a:t>
            </a:r>
            <a:r>
              <a:rPr lang="zh-CN" altLang="en-US" sz="1800" b="1" dirty="0">
                <a:solidFill>
                  <a:srgbClr val="FF0000"/>
                </a:solidFill>
              </a:rPr>
              <a:t>作为输入单元。每个单元初始化为</a:t>
            </a:r>
            <a:r>
              <a:rPr lang="en-US" altLang="zh-CN" sz="1800" b="1" dirty="0">
                <a:solidFill>
                  <a:srgbClr val="FF0000"/>
                </a:solidFill>
              </a:rPr>
              <a:t>0</a:t>
            </a:r>
            <a:r>
              <a:rPr lang="zh-CN" altLang="en-US" sz="1800" b="1" dirty="0">
                <a:solidFill>
                  <a:srgbClr val="FF0000"/>
                </a:solidFill>
              </a:rPr>
              <a:t>。如果</a:t>
            </a:r>
            <a:r>
              <a:rPr lang="en-US" altLang="zh-CN" sz="1800" b="1" dirty="0">
                <a:solidFill>
                  <a:srgbClr val="FF0000"/>
                </a:solidFill>
              </a:rPr>
              <a:t>A= a</a:t>
            </a:r>
            <a:r>
              <a:rPr lang="en-US" altLang="zh-CN" sz="1800" b="1" baseline="-25000" dirty="0">
                <a:solidFill>
                  <a:srgbClr val="FF0000"/>
                </a:solidFill>
              </a:rPr>
              <a:t>0</a:t>
            </a:r>
            <a:r>
              <a:rPr lang="en-US" altLang="zh-CN" sz="2800" dirty="0">
                <a:solidFill>
                  <a:srgbClr val="FF0000"/>
                </a:solidFill>
              </a:rPr>
              <a:t> </a:t>
            </a:r>
            <a:r>
              <a:rPr lang="zh-CN" altLang="en-US" sz="1800" b="1" dirty="0">
                <a:solidFill>
                  <a:srgbClr val="FF0000"/>
                </a:solidFill>
              </a:rPr>
              <a:t>，则</a:t>
            </a:r>
            <a:r>
              <a:rPr lang="en-US" altLang="zh-CN" sz="1800" b="1" dirty="0">
                <a:solidFill>
                  <a:srgbClr val="FF0000"/>
                </a:solidFill>
              </a:rPr>
              <a:t>I</a:t>
            </a:r>
            <a:r>
              <a:rPr lang="en-US" altLang="zh-CN" sz="1800" b="1" baseline="-25000" dirty="0">
                <a:solidFill>
                  <a:srgbClr val="FF0000"/>
                </a:solidFill>
              </a:rPr>
              <a:t>0</a:t>
            </a:r>
            <a:r>
              <a:rPr lang="zh-CN" altLang="en-US" sz="1800" b="1" dirty="0">
                <a:solidFill>
                  <a:srgbClr val="FF0000"/>
                </a:solidFill>
              </a:rPr>
              <a:t>置为</a:t>
            </a:r>
            <a:r>
              <a:rPr lang="en-US" altLang="zh-CN" sz="1800" b="1" dirty="0">
                <a:solidFill>
                  <a:srgbClr val="FF0000"/>
                </a:solidFill>
              </a:rPr>
              <a:t>1,</a:t>
            </a:r>
            <a:r>
              <a:rPr lang="zh-CN" altLang="en-US" sz="1800" b="1" dirty="0">
                <a:solidFill>
                  <a:srgbClr val="FF0000"/>
                </a:solidFill>
              </a:rPr>
              <a:t>如果</a:t>
            </a:r>
            <a:r>
              <a:rPr lang="en-US" altLang="zh-CN" sz="1800" b="1" dirty="0">
                <a:solidFill>
                  <a:srgbClr val="FF0000"/>
                </a:solidFill>
              </a:rPr>
              <a:t>A=a</a:t>
            </a:r>
            <a:r>
              <a:rPr lang="en-US" altLang="zh-CN" sz="1800" b="1" baseline="-25000" dirty="0">
                <a:solidFill>
                  <a:srgbClr val="FF0000"/>
                </a:solidFill>
              </a:rPr>
              <a:t>1</a:t>
            </a:r>
            <a:r>
              <a:rPr lang="zh-CN" altLang="en-US" sz="1800" b="1" dirty="0">
                <a:solidFill>
                  <a:srgbClr val="FF0000"/>
                </a:solidFill>
              </a:rPr>
              <a:t>，</a:t>
            </a:r>
            <a:r>
              <a:rPr lang="zh-CN" altLang="en-US" sz="2000" b="1" dirty="0">
                <a:solidFill>
                  <a:srgbClr val="FF0000"/>
                </a:solidFill>
              </a:rPr>
              <a:t>则</a:t>
            </a:r>
            <a:r>
              <a:rPr lang="en-US" altLang="zh-CN" sz="2000" b="1" dirty="0">
                <a:solidFill>
                  <a:srgbClr val="FF0000"/>
                </a:solidFill>
              </a:rPr>
              <a:t>I</a:t>
            </a:r>
            <a:r>
              <a:rPr lang="en-US" altLang="zh-CN" sz="2000" b="1" baseline="-25000" dirty="0">
                <a:solidFill>
                  <a:srgbClr val="FF0000"/>
                </a:solidFill>
              </a:rPr>
              <a:t>1</a:t>
            </a:r>
            <a:r>
              <a:rPr lang="zh-CN" altLang="en-US" sz="2000" b="1" dirty="0">
                <a:solidFill>
                  <a:srgbClr val="FF0000"/>
                </a:solidFill>
              </a:rPr>
              <a:t>置为</a:t>
            </a:r>
            <a:r>
              <a:rPr lang="en-US" altLang="zh-CN" sz="2000" b="1" dirty="0">
                <a:solidFill>
                  <a:srgbClr val="FF0000"/>
                </a:solidFill>
              </a:rPr>
              <a:t>1</a:t>
            </a:r>
            <a:r>
              <a:rPr lang="en-US" altLang="zh-CN" sz="2800" dirty="0">
                <a:solidFill>
                  <a:srgbClr val="FF0000"/>
                </a:solidFill>
              </a:rPr>
              <a:t> </a:t>
            </a:r>
            <a:r>
              <a:rPr lang="zh-CN" altLang="en-US" sz="1800" b="1" dirty="0">
                <a:solidFill>
                  <a:srgbClr val="FF0000"/>
                </a:solidFill>
              </a:rPr>
              <a:t>；如此下去。</a:t>
            </a:r>
          </a:p>
          <a:p>
            <a:pPr marL="0" indent="0" algn="just">
              <a:spcBef>
                <a:spcPct val="20000"/>
              </a:spcBef>
            </a:pPr>
            <a:r>
              <a:rPr lang="zh-CN" altLang="en-US" sz="1800" b="1" dirty="0">
                <a:solidFill>
                  <a:schemeClr val="accent1">
                    <a:lumMod val="50000"/>
                  </a:schemeClr>
                </a:solidFill>
              </a:rPr>
              <a:t>       </a:t>
            </a:r>
            <a:r>
              <a:rPr lang="zh-CN" altLang="en-US" sz="1800" b="1" dirty="0" smtClean="0">
                <a:solidFill>
                  <a:schemeClr val="accent1">
                    <a:lumMod val="50000"/>
                  </a:schemeClr>
                </a:solidFill>
              </a:rPr>
              <a:t>输出层：</a:t>
            </a:r>
            <a:r>
              <a:rPr lang="zh-CN" altLang="en-US" sz="1800" b="1" dirty="0" smtClean="0"/>
              <a:t>一</a:t>
            </a:r>
            <a:r>
              <a:rPr lang="zh-CN" altLang="en-US" sz="1800" b="1" dirty="0"/>
              <a:t>个输出单元可以用来表示两个类</a:t>
            </a:r>
            <a:r>
              <a:rPr lang="en-US" altLang="zh-CN" sz="1800" b="1" dirty="0"/>
              <a:t>(</a:t>
            </a:r>
            <a:r>
              <a:rPr lang="zh-CN" altLang="en-US" sz="1800" b="1" dirty="0"/>
              <a:t>值</a:t>
            </a:r>
            <a:r>
              <a:rPr lang="en-US" altLang="zh-CN" sz="1800" b="1" dirty="0"/>
              <a:t>1</a:t>
            </a:r>
            <a:r>
              <a:rPr lang="zh-CN" altLang="en-US" sz="1800" b="1" dirty="0"/>
              <a:t>代表一个类，而值</a:t>
            </a:r>
            <a:r>
              <a:rPr lang="en-US" altLang="zh-CN" sz="1800" b="1" dirty="0"/>
              <a:t>0</a:t>
            </a:r>
            <a:r>
              <a:rPr lang="zh-CN" altLang="en-US" sz="1800" b="1" dirty="0"/>
              <a:t>代表另一个</a:t>
            </a:r>
            <a:r>
              <a:rPr lang="en-US" altLang="zh-CN" sz="1800" b="1" dirty="0"/>
              <a:t>)</a:t>
            </a:r>
            <a:r>
              <a:rPr lang="zh-CN" altLang="en-US" sz="1800" b="1" dirty="0"/>
              <a:t>。如果多于两个类，则每个类使用一个输出单元。</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381000" y="381000"/>
            <a:ext cx="8077200" cy="762000"/>
          </a:xfrm>
        </p:spPr>
        <p:txBody>
          <a:bodyPr/>
          <a:lstStyle/>
          <a:p>
            <a:pPr algn="l"/>
            <a:r>
              <a:rPr lang="en-US" altLang="zh-CN" sz="3600">
                <a:solidFill>
                  <a:srgbClr val="FF0000"/>
                </a:solidFill>
                <a:latin typeface="隶书" panose="02010509060101010101" pitchFamily="49" charset="-122"/>
                <a:ea typeface="隶书" panose="02010509060101010101" pitchFamily="49" charset="-122"/>
              </a:rPr>
              <a:t>5.1 </a:t>
            </a:r>
            <a:r>
              <a:rPr lang="zh-CN" altLang="en-US" sz="3600">
                <a:solidFill>
                  <a:srgbClr val="FF0000"/>
                </a:solidFill>
                <a:latin typeface="隶书" panose="02010509060101010101" pitchFamily="49" charset="-122"/>
                <a:ea typeface="隶书" panose="02010509060101010101" pitchFamily="49" charset="-122"/>
              </a:rPr>
              <a:t>基本概念</a:t>
            </a:r>
          </a:p>
        </p:txBody>
      </p:sp>
      <p:sp>
        <p:nvSpPr>
          <p:cNvPr id="84995" name="Rectangle 3"/>
          <p:cNvSpPr>
            <a:spLocks noGrp="1" noChangeArrowheads="1"/>
          </p:cNvSpPr>
          <p:nvPr>
            <p:ph type="body" idx="1"/>
          </p:nvPr>
        </p:nvSpPr>
        <p:spPr>
          <a:xfrm>
            <a:off x="381000" y="1524000"/>
            <a:ext cx="8077200" cy="4572000"/>
          </a:xfrm>
        </p:spPr>
        <p:txBody>
          <a:bodyPr/>
          <a:lstStyle/>
          <a:p>
            <a:pPr>
              <a:buFontTx/>
              <a:buNone/>
            </a:pPr>
            <a:r>
              <a:rPr lang="en-US" altLang="zh-CN" sz="2000"/>
              <a:t>1</a:t>
            </a:r>
            <a:r>
              <a:rPr lang="zh-CN" altLang="en-US" sz="2000"/>
              <a:t>、生物神经元模型</a:t>
            </a:r>
          </a:p>
          <a:p>
            <a:pPr>
              <a:buFontTx/>
              <a:buNone/>
            </a:pPr>
            <a:r>
              <a:rPr lang="en-US" altLang="zh-CN" sz="2000">
                <a:cs typeface="Times New Roman" panose="02020603050405020304" pitchFamily="18" charset="0"/>
              </a:rPr>
              <a:t>• </a:t>
            </a:r>
            <a:r>
              <a:rPr lang="zh-CN" altLang="en-US" sz="2000"/>
              <a:t>人的大脑大约包含</a:t>
            </a:r>
            <a:r>
              <a:rPr lang="en-US" altLang="zh-CN" sz="2000"/>
              <a:t>1012</a:t>
            </a:r>
            <a:r>
              <a:rPr lang="zh-CN" altLang="en-US" sz="2000"/>
              <a:t>亿个神经元，分成约</a:t>
            </a:r>
            <a:r>
              <a:rPr lang="en-US" altLang="zh-CN" sz="2000"/>
              <a:t>1000</a:t>
            </a:r>
            <a:r>
              <a:rPr lang="zh-CN" altLang="en-US" sz="2000"/>
              <a:t>种类型，每个神经元大约与</a:t>
            </a:r>
            <a:r>
              <a:rPr lang="en-US" altLang="zh-CN" sz="2000"/>
              <a:t>102~104</a:t>
            </a:r>
            <a:r>
              <a:rPr lang="zh-CN" altLang="en-US" sz="2000"/>
              <a:t>个其它神经元相连接，形成极为错综复杂而又灵活多变的神经网络。</a:t>
            </a:r>
          </a:p>
          <a:p>
            <a:pPr>
              <a:buFontTx/>
              <a:buNone/>
            </a:pPr>
            <a:r>
              <a:rPr lang="en-US" altLang="zh-CN" sz="2000">
                <a:cs typeface="Times New Roman" panose="02020603050405020304" pitchFamily="18" charset="0"/>
              </a:rPr>
              <a:t>• </a:t>
            </a:r>
            <a:r>
              <a:rPr lang="zh-CN" altLang="en-US" sz="2000"/>
              <a:t>生物神经元结构</a:t>
            </a:r>
          </a:p>
          <a:p>
            <a:pPr>
              <a:buFontTx/>
              <a:buNone/>
            </a:pPr>
            <a:endParaRPr lang="en-US" altLang="zh-CN" sz="2000"/>
          </a:p>
        </p:txBody>
      </p:sp>
      <p:pic>
        <p:nvPicPr>
          <p:cNvPr id="849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3200400"/>
            <a:ext cx="632460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0" y="404813"/>
            <a:ext cx="7772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sz="4000" b="1" dirty="0" smtClean="0">
                <a:solidFill>
                  <a:srgbClr val="FF0000"/>
                </a:solidFill>
                <a:latin typeface="隶书" panose="02010509060101010101" pitchFamily="49" charset="-122"/>
                <a:ea typeface="隶书" panose="02010509060101010101" pitchFamily="49" charset="-122"/>
              </a:rPr>
              <a:t>（</a:t>
            </a:r>
            <a:r>
              <a:rPr lang="zh-CN" altLang="en-US" sz="4000" b="1" dirty="0">
                <a:solidFill>
                  <a:srgbClr val="FF0000"/>
                </a:solidFill>
                <a:latin typeface="隶书" panose="02010509060101010101" pitchFamily="49" charset="-122"/>
                <a:ea typeface="隶书" panose="02010509060101010101" pitchFamily="49" charset="-122"/>
              </a:rPr>
              <a:t>续二）</a:t>
            </a:r>
          </a:p>
        </p:txBody>
      </p:sp>
      <p:sp>
        <p:nvSpPr>
          <p:cNvPr id="132099" name="Rectangle 3"/>
          <p:cNvSpPr>
            <a:spLocks noGrp="1" noChangeArrowheads="1"/>
          </p:cNvSpPr>
          <p:nvPr>
            <p:ph type="body" idx="1"/>
          </p:nvPr>
        </p:nvSpPr>
        <p:spPr>
          <a:xfrm>
            <a:off x="250825" y="1412875"/>
            <a:ext cx="8207375" cy="5256213"/>
          </a:xfrm>
        </p:spPr>
        <p:txBody>
          <a:bodyPr/>
          <a:lstStyle/>
          <a:p>
            <a:pPr>
              <a:lnSpc>
                <a:spcPct val="80000"/>
              </a:lnSpc>
              <a:buFontTx/>
              <a:buNone/>
            </a:pPr>
            <a:r>
              <a:rPr lang="en-US" altLang="zh-CN" sz="1800" dirty="0">
                <a:solidFill>
                  <a:srgbClr val="006666"/>
                </a:solidFill>
              </a:rPr>
              <a:t>3</a:t>
            </a:r>
            <a:r>
              <a:rPr lang="zh-CN" altLang="en-US" sz="1800" dirty="0">
                <a:solidFill>
                  <a:srgbClr val="006666"/>
                </a:solidFill>
              </a:rPr>
              <a:t>、隐层节点数设计</a:t>
            </a:r>
          </a:p>
          <a:p>
            <a:pPr>
              <a:lnSpc>
                <a:spcPct val="80000"/>
              </a:lnSpc>
              <a:buFontTx/>
              <a:buNone/>
            </a:pPr>
            <a:r>
              <a:rPr lang="zh-CN" altLang="en-US" sz="1800" dirty="0"/>
              <a:t>◆隐节点的作用是从样本中提取并存储其内在规律 </a:t>
            </a:r>
            <a:r>
              <a:rPr lang="en-US" altLang="zh-CN" sz="1800" dirty="0"/>
              <a:t>,</a:t>
            </a:r>
            <a:r>
              <a:rPr lang="zh-CN" altLang="en-US" sz="1800" dirty="0"/>
              <a:t>每个隐节点有若干个权值 </a:t>
            </a:r>
            <a:r>
              <a:rPr lang="en-US" altLang="zh-CN" sz="1800" dirty="0"/>
              <a:t>, </a:t>
            </a:r>
            <a:r>
              <a:rPr lang="zh-CN" altLang="en-US" sz="1800" dirty="0"/>
              <a:t>而每个权值都是增强网络映射能力的一个参数。</a:t>
            </a:r>
          </a:p>
          <a:p>
            <a:pPr>
              <a:lnSpc>
                <a:spcPct val="80000"/>
              </a:lnSpc>
              <a:buFontTx/>
              <a:buNone/>
            </a:pPr>
            <a:r>
              <a:rPr lang="zh-CN" altLang="en-US" sz="1800" dirty="0"/>
              <a:t>◆隐节点数量太少 </a:t>
            </a:r>
            <a:r>
              <a:rPr lang="en-US" altLang="zh-CN" sz="1800" dirty="0"/>
              <a:t>, </a:t>
            </a:r>
            <a:r>
              <a:rPr lang="zh-CN" altLang="en-US" sz="1800" dirty="0"/>
              <a:t>网络从样本中获取的信息能力就差，不足以概括和体现训练集中的样本规律； </a:t>
            </a:r>
          </a:p>
          <a:p>
            <a:pPr>
              <a:lnSpc>
                <a:spcPct val="80000"/>
              </a:lnSpc>
              <a:buFontTx/>
              <a:buNone/>
            </a:pPr>
            <a:r>
              <a:rPr lang="zh-CN" altLang="en-US" sz="1800" dirty="0"/>
              <a:t>◆隐节点数量过多 </a:t>
            </a:r>
            <a:r>
              <a:rPr lang="en-US" altLang="zh-CN" sz="1800" dirty="0"/>
              <a:t>, </a:t>
            </a:r>
            <a:r>
              <a:rPr lang="zh-CN" altLang="en-US" sz="1800" dirty="0"/>
              <a:t>又可能把样本中非规律性的噪声等也学会记牢 </a:t>
            </a:r>
            <a:r>
              <a:rPr lang="en-US" altLang="zh-CN" sz="1800" dirty="0"/>
              <a:t>, </a:t>
            </a:r>
            <a:r>
              <a:rPr lang="zh-CN" altLang="en-US" sz="1800" dirty="0"/>
              <a:t>从而出现</a:t>
            </a:r>
            <a:r>
              <a:rPr lang="zh-CN" altLang="en-US" sz="1800" dirty="0" smtClean="0"/>
              <a:t>所谓过拟合</a:t>
            </a:r>
            <a:r>
              <a:rPr lang="zh-CN" altLang="en-US" sz="1800" dirty="0"/>
              <a:t>问题 </a:t>
            </a:r>
            <a:r>
              <a:rPr lang="en-US" altLang="zh-CN" sz="1800" dirty="0"/>
              <a:t>, </a:t>
            </a:r>
            <a:r>
              <a:rPr lang="zh-CN" altLang="en-US" sz="1800" dirty="0"/>
              <a:t>反而降低了泛化能力。此外隐节点太多还会增加训练时间。</a:t>
            </a:r>
          </a:p>
          <a:p>
            <a:pPr>
              <a:lnSpc>
                <a:spcPct val="80000"/>
              </a:lnSpc>
              <a:buFontTx/>
              <a:buNone/>
            </a:pPr>
            <a:r>
              <a:rPr lang="zh-CN" altLang="en-US" sz="1800" dirty="0"/>
              <a:t>◆ </a:t>
            </a:r>
            <a:r>
              <a:rPr lang="zh-CN" altLang="en-US" sz="1800" dirty="0">
                <a:solidFill>
                  <a:srgbClr val="006666"/>
                </a:solidFill>
              </a:rPr>
              <a:t>隐层节点数设计</a:t>
            </a:r>
          </a:p>
          <a:p>
            <a:pPr>
              <a:lnSpc>
                <a:spcPct val="80000"/>
              </a:lnSpc>
              <a:buFontTx/>
              <a:buNone/>
            </a:pPr>
            <a:r>
              <a:rPr lang="zh-CN" altLang="en-US" sz="1800" dirty="0"/>
              <a:t>      设置多少个隐节点取决于训练样本数的多少、样本噪声的大小以及样本中蕴涵规律的复杂程度。</a:t>
            </a:r>
            <a:r>
              <a:rPr lang="zh-CN" altLang="en-US" sz="1800" dirty="0">
                <a:solidFill>
                  <a:srgbClr val="FF0000"/>
                </a:solidFill>
              </a:rPr>
              <a:t>一般来说 </a:t>
            </a:r>
            <a:r>
              <a:rPr lang="en-US" altLang="zh-CN" sz="1800" dirty="0">
                <a:solidFill>
                  <a:srgbClr val="FF0000"/>
                </a:solidFill>
              </a:rPr>
              <a:t>, </a:t>
            </a:r>
            <a:r>
              <a:rPr lang="zh-CN" altLang="en-US" sz="1800" dirty="0">
                <a:solidFill>
                  <a:srgbClr val="FF0000"/>
                </a:solidFill>
              </a:rPr>
              <a:t>波动次数多、 幅度变化大的复杂非线性函数要求网络具有较多的隐节点来增强其映射能力。 </a:t>
            </a:r>
            <a:r>
              <a:rPr lang="zh-CN" altLang="en-US" sz="1800" dirty="0"/>
              <a:t/>
            </a:r>
            <a:br>
              <a:rPr lang="zh-CN" altLang="en-US" sz="1800" dirty="0"/>
            </a:br>
            <a:r>
              <a:rPr lang="zh-CN" altLang="en-US" sz="1800" dirty="0"/>
              <a:t>确定最佳隐节点数的一个常用方法称为试凑法 </a:t>
            </a:r>
            <a:r>
              <a:rPr lang="en-US" altLang="zh-CN" sz="1800" dirty="0"/>
              <a:t>, </a:t>
            </a:r>
            <a:r>
              <a:rPr lang="zh-CN" altLang="en-US" sz="1800" dirty="0"/>
              <a:t>可先设置较少的隐节点训练网络 </a:t>
            </a:r>
            <a:r>
              <a:rPr lang="en-US" altLang="zh-CN" sz="1800" dirty="0"/>
              <a:t>, </a:t>
            </a:r>
            <a:r>
              <a:rPr lang="zh-CN" altLang="en-US" sz="1800" dirty="0"/>
              <a:t>然后逐渐增加隐节点数 </a:t>
            </a:r>
            <a:r>
              <a:rPr lang="en-US" altLang="zh-CN" sz="1800" dirty="0"/>
              <a:t>, </a:t>
            </a:r>
            <a:r>
              <a:rPr lang="zh-CN" altLang="en-US" sz="1800" dirty="0"/>
              <a:t>用同一样本集进行训练 </a:t>
            </a:r>
            <a:r>
              <a:rPr lang="en-US" altLang="zh-CN" sz="1800" dirty="0"/>
              <a:t>, </a:t>
            </a:r>
            <a:r>
              <a:rPr lang="zh-CN" altLang="en-US" sz="1800" dirty="0"/>
              <a:t>从中确定网络误差最小时对应的隐节点数。在用试凑法时 </a:t>
            </a:r>
            <a:r>
              <a:rPr lang="en-US" altLang="zh-CN" sz="1800" dirty="0"/>
              <a:t>, </a:t>
            </a:r>
            <a:r>
              <a:rPr lang="zh-CN" altLang="en-US" sz="1800" dirty="0"/>
              <a:t>可用一些确定隐节点数的经验公式。这些公式计算出来的隐节点数只是一种粗略的估计值 </a:t>
            </a:r>
            <a:r>
              <a:rPr lang="en-US" altLang="zh-CN" sz="1800" dirty="0"/>
              <a:t>, </a:t>
            </a:r>
            <a:r>
              <a:rPr lang="zh-CN" altLang="en-US" sz="1800" dirty="0"/>
              <a:t>可作为试凑法的初始值。下面介绍几个公式：</a:t>
            </a:r>
            <a:br>
              <a:rPr lang="zh-CN" altLang="en-US" sz="1800" dirty="0"/>
            </a:br>
            <a:r>
              <a:rPr lang="en-US" altLang="zh-CN" sz="1800" dirty="0"/>
              <a:t>(1) m=</a:t>
            </a:r>
            <a:r>
              <a:rPr lang="en-US" altLang="zh-CN" sz="1800" dirty="0" err="1"/>
              <a:t>sqrt</a:t>
            </a:r>
            <a:r>
              <a:rPr lang="en-US" altLang="zh-CN" sz="1800" dirty="0"/>
              <a:t>(</a:t>
            </a:r>
            <a:r>
              <a:rPr lang="en-US" altLang="zh-CN" sz="1800" dirty="0" err="1"/>
              <a:t>n+l</a:t>
            </a:r>
            <a:r>
              <a:rPr lang="en-US" altLang="zh-CN" sz="1800" dirty="0"/>
              <a:t>)+a</a:t>
            </a:r>
            <a:br>
              <a:rPr lang="en-US" altLang="zh-CN" sz="1800" dirty="0"/>
            </a:br>
            <a:r>
              <a:rPr lang="en-US" altLang="zh-CN" sz="1800" dirty="0"/>
              <a:t>(2) m=log2(n)</a:t>
            </a:r>
            <a:br>
              <a:rPr lang="en-US" altLang="zh-CN" sz="1800" dirty="0"/>
            </a:br>
            <a:r>
              <a:rPr lang="en-US" altLang="zh-CN" sz="1800" dirty="0"/>
              <a:t>(3) m=</a:t>
            </a:r>
            <a:r>
              <a:rPr lang="en-US" altLang="zh-CN" sz="1800" dirty="0" err="1"/>
              <a:t>sqrt</a:t>
            </a:r>
            <a:r>
              <a:rPr lang="en-US" altLang="zh-CN" sz="1800" dirty="0"/>
              <a:t>(</a:t>
            </a:r>
            <a:r>
              <a:rPr lang="en-US" altLang="zh-CN" sz="1800" dirty="0" err="1"/>
              <a:t>nl</a:t>
            </a:r>
            <a:r>
              <a:rPr lang="en-US" altLang="zh-CN" sz="1800" dirty="0"/>
              <a:t>)</a:t>
            </a:r>
            <a:br>
              <a:rPr lang="en-US" altLang="zh-CN" sz="1800" dirty="0"/>
            </a:br>
            <a:r>
              <a:rPr lang="zh-CN" altLang="en-US" sz="1800" dirty="0"/>
              <a:t>其中</a:t>
            </a:r>
            <a:r>
              <a:rPr lang="en-US" altLang="zh-CN" sz="1800" dirty="0"/>
              <a:t>m</a:t>
            </a:r>
            <a:r>
              <a:rPr lang="zh-CN" altLang="en-US" sz="1800" dirty="0"/>
              <a:t>为隐层节点数，</a:t>
            </a:r>
            <a:r>
              <a:rPr lang="en-US" altLang="zh-CN" sz="1800" dirty="0"/>
              <a:t>n</a:t>
            </a:r>
            <a:r>
              <a:rPr lang="zh-CN" altLang="en-US" sz="1800" dirty="0"/>
              <a:t>为输入层节点数，</a:t>
            </a:r>
            <a:r>
              <a:rPr lang="en-US" altLang="zh-CN" sz="1800" dirty="0"/>
              <a:t>l</a:t>
            </a:r>
            <a:r>
              <a:rPr lang="zh-CN" altLang="en-US" sz="1800" dirty="0"/>
              <a:t>为输出节点数，</a:t>
            </a:r>
            <a:r>
              <a:rPr lang="en-US" altLang="zh-CN" sz="1800" dirty="0"/>
              <a:t>a</a:t>
            </a:r>
            <a:r>
              <a:rPr lang="zh-CN" altLang="en-US" sz="1800" dirty="0"/>
              <a:t>为</a:t>
            </a:r>
            <a:r>
              <a:rPr lang="en-US" altLang="zh-CN" sz="1800" dirty="0"/>
              <a:t>1-10</a:t>
            </a:r>
            <a:r>
              <a:rPr lang="zh-CN" altLang="en-US" sz="1800" dirty="0"/>
              <a:t>之间的常数。</a:t>
            </a:r>
            <a:br>
              <a:rPr lang="zh-CN" altLang="en-US" sz="1800" dirty="0"/>
            </a:br>
            <a:endParaRPr lang="zh-CN" altLang="en-US" sz="18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a:xfrm>
            <a:off x="0" y="381000"/>
            <a:ext cx="84582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sz="4000" b="1" dirty="0" smtClean="0">
                <a:solidFill>
                  <a:srgbClr val="FF0000"/>
                </a:solidFill>
                <a:latin typeface="隶书" panose="02010509060101010101" pitchFamily="49" charset="-122"/>
                <a:ea typeface="隶书" panose="02010509060101010101" pitchFamily="49" charset="-122"/>
              </a:rPr>
              <a:t>（</a:t>
            </a:r>
            <a:r>
              <a:rPr lang="zh-CN" altLang="en-US" sz="4000" b="1" dirty="0">
                <a:solidFill>
                  <a:srgbClr val="FF0000"/>
                </a:solidFill>
                <a:latin typeface="隶书" panose="02010509060101010101" pitchFamily="49" charset="-122"/>
                <a:ea typeface="隶书" panose="02010509060101010101" pitchFamily="49" charset="-122"/>
              </a:rPr>
              <a:t>续三）</a:t>
            </a:r>
          </a:p>
        </p:txBody>
      </p:sp>
      <p:sp>
        <p:nvSpPr>
          <p:cNvPr id="133123" name="Rectangle 3"/>
          <p:cNvSpPr>
            <a:spLocks noGrp="1" noChangeArrowheads="1"/>
          </p:cNvSpPr>
          <p:nvPr>
            <p:ph type="body" idx="1"/>
          </p:nvPr>
        </p:nvSpPr>
        <p:spPr>
          <a:xfrm>
            <a:off x="250825" y="1412875"/>
            <a:ext cx="8207375" cy="4683125"/>
          </a:xfrm>
        </p:spPr>
        <p:txBody>
          <a:bodyPr/>
          <a:lstStyle/>
          <a:p>
            <a:pPr>
              <a:lnSpc>
                <a:spcPct val="80000"/>
              </a:lnSpc>
              <a:buFontTx/>
              <a:buNone/>
            </a:pPr>
            <a:r>
              <a:rPr lang="en-US" altLang="zh-CN" sz="2400" b="1" dirty="0"/>
              <a:t>4</a:t>
            </a:r>
            <a:r>
              <a:rPr lang="zh-CN" altLang="en-US" sz="2400" b="1" dirty="0"/>
              <a:t>、多层前馈网络隐层数的设计</a:t>
            </a:r>
          </a:p>
          <a:p>
            <a:pPr>
              <a:lnSpc>
                <a:spcPct val="80000"/>
              </a:lnSpc>
              <a:buFontTx/>
              <a:buNone/>
            </a:pPr>
            <a:r>
              <a:rPr lang="zh-CN" altLang="en-US" sz="2400" b="1" dirty="0"/>
              <a:t> </a:t>
            </a:r>
            <a:r>
              <a:rPr lang="zh-CN" altLang="en-US" sz="2400" dirty="0"/>
              <a:t>◆</a:t>
            </a:r>
            <a:r>
              <a:rPr lang="zh-CN" altLang="en-US" sz="2400" b="1" dirty="0"/>
              <a:t>理论分析证明 </a:t>
            </a:r>
            <a:r>
              <a:rPr lang="en-US" altLang="zh-CN" sz="2400" b="1" dirty="0"/>
              <a:t>, </a:t>
            </a:r>
            <a:r>
              <a:rPr lang="zh-CN" altLang="en-US" sz="2400" b="1" dirty="0"/>
              <a:t>具有单隐层的前馈网可以映射所有连续函数 </a:t>
            </a:r>
            <a:r>
              <a:rPr lang="en-US" altLang="zh-CN" sz="2400" b="1" dirty="0"/>
              <a:t>, </a:t>
            </a:r>
            <a:r>
              <a:rPr lang="zh-CN" altLang="en-US" sz="2400" b="1" dirty="0"/>
              <a:t>只有当学习不连续函数如锯齿波等时 </a:t>
            </a:r>
            <a:r>
              <a:rPr lang="en-US" altLang="zh-CN" sz="2400" b="1" dirty="0"/>
              <a:t>, </a:t>
            </a:r>
            <a:r>
              <a:rPr lang="zh-CN" altLang="en-US" sz="2400" b="1" dirty="0"/>
              <a:t>才需要两个隐层 </a:t>
            </a:r>
            <a:r>
              <a:rPr lang="en-US" altLang="zh-CN" sz="2400" b="1" dirty="0"/>
              <a:t>, </a:t>
            </a:r>
            <a:r>
              <a:rPr lang="zh-CN" altLang="en-US" sz="2400" b="1" dirty="0"/>
              <a:t>所以多层前馈网最多只需两个隐层</a:t>
            </a:r>
            <a:r>
              <a:rPr lang="zh-CN" altLang="en-US" sz="2400" b="1" dirty="0" smtClean="0"/>
              <a:t>。</a:t>
            </a:r>
            <a:r>
              <a:rPr lang="zh-CN" altLang="en-US" sz="2400" b="1" dirty="0" smtClean="0">
                <a:solidFill>
                  <a:srgbClr val="FF0000"/>
                </a:solidFill>
              </a:rPr>
              <a:t>（见下页）</a:t>
            </a:r>
            <a:endParaRPr lang="zh-CN" altLang="en-US" sz="2400" b="1" dirty="0">
              <a:solidFill>
                <a:srgbClr val="FF0000"/>
              </a:solidFill>
            </a:endParaRPr>
          </a:p>
          <a:p>
            <a:pPr>
              <a:lnSpc>
                <a:spcPct val="80000"/>
              </a:lnSpc>
              <a:buFontTx/>
              <a:buNone/>
            </a:pPr>
            <a:r>
              <a:rPr lang="zh-CN" altLang="en-US" sz="2400" dirty="0"/>
              <a:t>◆</a:t>
            </a:r>
            <a:r>
              <a:rPr lang="zh-CN" altLang="en-US" sz="2400" b="1" dirty="0"/>
              <a:t>在设计多层前馈网时</a:t>
            </a:r>
            <a:r>
              <a:rPr lang="en-US" altLang="zh-CN" sz="2400" b="1" dirty="0"/>
              <a:t>, </a:t>
            </a:r>
            <a:r>
              <a:rPr lang="zh-CN" altLang="en-US" sz="2400" b="1" dirty="0"/>
              <a:t>一般先考虑设一个隐层 </a:t>
            </a:r>
            <a:r>
              <a:rPr lang="en-US" altLang="zh-CN" sz="2400" b="1" dirty="0"/>
              <a:t>, </a:t>
            </a:r>
            <a:r>
              <a:rPr lang="zh-CN" altLang="en-US" sz="2400" b="1" dirty="0"/>
              <a:t>当一个隐层的隐节点数很多仍不能改善网络性能时 </a:t>
            </a:r>
            <a:r>
              <a:rPr lang="en-US" altLang="zh-CN" sz="2400" b="1" dirty="0"/>
              <a:t>, </a:t>
            </a:r>
            <a:r>
              <a:rPr lang="zh-CN" altLang="en-US" sz="2400" b="1" dirty="0"/>
              <a:t>才考虑再增加一个隐层。</a:t>
            </a:r>
          </a:p>
          <a:p>
            <a:pPr>
              <a:lnSpc>
                <a:spcPct val="80000"/>
              </a:lnSpc>
              <a:buFontTx/>
              <a:buNone/>
            </a:pPr>
            <a:r>
              <a:rPr lang="zh-CN" altLang="en-US" sz="2400" dirty="0"/>
              <a:t>◆</a:t>
            </a:r>
            <a:r>
              <a:rPr lang="zh-CN" altLang="en-US" sz="2400" b="1" dirty="0"/>
              <a:t>经验表明 </a:t>
            </a:r>
            <a:r>
              <a:rPr lang="en-US" altLang="zh-CN" sz="2400" b="1" dirty="0"/>
              <a:t>, </a:t>
            </a:r>
            <a:r>
              <a:rPr lang="zh-CN" altLang="en-US" sz="2400" b="1" dirty="0"/>
              <a:t>采用两个隐层时 </a:t>
            </a:r>
            <a:r>
              <a:rPr lang="en-US" altLang="zh-CN" sz="2400" b="1" dirty="0"/>
              <a:t>, </a:t>
            </a:r>
            <a:r>
              <a:rPr lang="zh-CN" altLang="en-US" sz="2400" b="1" dirty="0"/>
              <a:t>如在第一个隐层设置较多的隐节点而第二个隐层设置较少的隐节点 </a:t>
            </a:r>
            <a:r>
              <a:rPr lang="en-US" altLang="zh-CN" sz="2400" b="1" dirty="0"/>
              <a:t>, </a:t>
            </a:r>
            <a:r>
              <a:rPr lang="zh-CN" altLang="en-US" sz="2400" b="1" dirty="0"/>
              <a:t>则有利于改善多层前馈网的性能。</a:t>
            </a:r>
          </a:p>
          <a:p>
            <a:pPr>
              <a:lnSpc>
                <a:spcPct val="80000"/>
              </a:lnSpc>
              <a:buFontTx/>
              <a:buNone/>
            </a:pPr>
            <a:r>
              <a:rPr lang="zh-CN" altLang="en-US" sz="2400" dirty="0"/>
              <a:t>◆</a:t>
            </a:r>
            <a:r>
              <a:rPr lang="zh-CN" altLang="en-US" sz="2400" b="1" dirty="0"/>
              <a:t>对于有些实际问题</a:t>
            </a:r>
            <a:r>
              <a:rPr lang="en-US" altLang="zh-CN" sz="2400" b="1" dirty="0"/>
              <a:t>, </a:t>
            </a:r>
            <a:r>
              <a:rPr lang="zh-CN" altLang="en-US" sz="2400" b="1" dirty="0"/>
              <a:t>采用双隐层所需要的隐节点总数可能少于单隐层所需的隐节点数。所以</a:t>
            </a:r>
            <a:r>
              <a:rPr lang="en-US" altLang="zh-CN" sz="2400" b="1" dirty="0"/>
              <a:t>, </a:t>
            </a:r>
            <a:r>
              <a:rPr lang="zh-CN" altLang="en-US" sz="2400" b="1" dirty="0"/>
              <a:t>对于增加隐节点仍不能明显降低训练误差的情况 </a:t>
            </a:r>
            <a:r>
              <a:rPr lang="en-US" altLang="zh-CN" sz="2400" b="1" dirty="0"/>
              <a:t>, </a:t>
            </a:r>
            <a:r>
              <a:rPr lang="zh-CN" altLang="en-US" sz="2400" b="1" dirty="0"/>
              <a:t>应该想到尝试一下增加隐层数。</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a:xfrm>
            <a:off x="0" y="381000"/>
            <a:ext cx="84582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sz="4000" b="1" dirty="0" smtClean="0">
                <a:solidFill>
                  <a:srgbClr val="FF0000"/>
                </a:solidFill>
                <a:latin typeface="隶书" panose="02010509060101010101" pitchFamily="49" charset="-122"/>
                <a:ea typeface="隶书" panose="02010509060101010101" pitchFamily="49" charset="-122"/>
              </a:rPr>
              <a:t>（</a:t>
            </a:r>
            <a:r>
              <a:rPr lang="zh-CN" altLang="en-US" sz="4000" b="1" dirty="0">
                <a:solidFill>
                  <a:srgbClr val="FF0000"/>
                </a:solidFill>
                <a:latin typeface="隶书" panose="02010509060101010101" pitchFamily="49" charset="-122"/>
                <a:ea typeface="隶书" panose="02010509060101010101" pitchFamily="49" charset="-122"/>
              </a:rPr>
              <a:t>续三）</a:t>
            </a:r>
          </a:p>
        </p:txBody>
      </p:sp>
      <p:pic>
        <p:nvPicPr>
          <p:cNvPr id="8" name="图片 7"/>
          <p:cNvPicPr>
            <a:picLocks noChangeAspect="1"/>
          </p:cNvPicPr>
          <p:nvPr/>
        </p:nvPicPr>
        <p:blipFill>
          <a:blip r:embed="rId3"/>
          <a:stretch>
            <a:fillRect/>
          </a:stretch>
        </p:blipFill>
        <p:spPr>
          <a:xfrm>
            <a:off x="1115616" y="5322977"/>
            <a:ext cx="6467575" cy="806871"/>
          </a:xfrm>
          <a:prstGeom prst="rect">
            <a:avLst/>
          </a:prstGeom>
        </p:spPr>
      </p:pic>
      <p:sp>
        <p:nvSpPr>
          <p:cNvPr id="9" name="矩形 8"/>
          <p:cNvSpPr/>
          <p:nvPr/>
        </p:nvSpPr>
        <p:spPr bwMode="auto">
          <a:xfrm>
            <a:off x="6732240" y="4797152"/>
            <a:ext cx="1381969" cy="325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smtClean="0">
              <a:ln>
                <a:noFill/>
              </a:ln>
              <a:solidFill>
                <a:srgbClr val="006666"/>
              </a:solidFill>
              <a:effectLst/>
              <a:latin typeface="Times New Roman" panose="02020603050405020304" pitchFamily="18" charset="0"/>
              <a:ea typeface="宋体" panose="02010600030101010101" pitchFamily="2" charset="-122"/>
            </a:endParaRPr>
          </a:p>
        </p:txBody>
      </p:sp>
      <p:pic>
        <p:nvPicPr>
          <p:cNvPr id="13" name="图片 12"/>
          <p:cNvPicPr>
            <a:picLocks noChangeAspect="1"/>
          </p:cNvPicPr>
          <p:nvPr/>
        </p:nvPicPr>
        <p:blipFill>
          <a:blip r:embed="rId4"/>
          <a:stretch>
            <a:fillRect/>
          </a:stretch>
        </p:blipFill>
        <p:spPr>
          <a:xfrm>
            <a:off x="611561" y="1348639"/>
            <a:ext cx="7502648" cy="3941032"/>
          </a:xfrm>
          <a:prstGeom prst="rect">
            <a:avLst/>
          </a:prstGeom>
        </p:spPr>
      </p:pic>
    </p:spTree>
    <p:extLst>
      <p:ext uri="{BB962C8B-B14F-4D97-AF65-F5344CB8AC3E}">
        <p14:creationId xmlns:p14="http://schemas.microsoft.com/office/powerpoint/2010/main" val="32588065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a:xfrm>
            <a:off x="0" y="381000"/>
            <a:ext cx="84582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sz="4000" b="1" dirty="0" smtClean="0">
                <a:solidFill>
                  <a:srgbClr val="FF0000"/>
                </a:solidFill>
                <a:latin typeface="隶书" panose="02010509060101010101" pitchFamily="49" charset="-122"/>
                <a:ea typeface="隶书" panose="02010509060101010101" pitchFamily="49" charset="-122"/>
              </a:rPr>
              <a:t>（</a:t>
            </a:r>
            <a:r>
              <a:rPr lang="zh-CN" altLang="en-US" sz="4000" b="1" dirty="0">
                <a:solidFill>
                  <a:srgbClr val="FF0000"/>
                </a:solidFill>
                <a:latin typeface="隶书" panose="02010509060101010101" pitchFamily="49" charset="-122"/>
                <a:ea typeface="隶书" panose="02010509060101010101" pitchFamily="49" charset="-122"/>
              </a:rPr>
              <a:t>续三）</a:t>
            </a:r>
          </a:p>
        </p:txBody>
      </p:sp>
      <p:pic>
        <p:nvPicPr>
          <p:cNvPr id="4" name="图片 3"/>
          <p:cNvPicPr>
            <a:picLocks noChangeAspect="1"/>
          </p:cNvPicPr>
          <p:nvPr/>
        </p:nvPicPr>
        <p:blipFill>
          <a:blip r:embed="rId2"/>
          <a:stretch>
            <a:fillRect/>
          </a:stretch>
        </p:blipFill>
        <p:spPr>
          <a:xfrm>
            <a:off x="1115616" y="1715616"/>
            <a:ext cx="7077075" cy="4762500"/>
          </a:xfrm>
          <a:prstGeom prst="rect">
            <a:avLst/>
          </a:prstGeom>
        </p:spPr>
      </p:pic>
      <p:sp>
        <p:nvSpPr>
          <p:cNvPr id="5" name="文本框 4"/>
          <p:cNvSpPr txBox="1"/>
          <p:nvPr/>
        </p:nvSpPr>
        <p:spPr>
          <a:xfrm>
            <a:off x="611560" y="1484784"/>
            <a:ext cx="4254691" cy="461665"/>
          </a:xfrm>
          <a:prstGeom prst="rect">
            <a:avLst/>
          </a:prstGeom>
          <a:noFill/>
        </p:spPr>
        <p:txBody>
          <a:bodyPr wrap="none" rtlCol="0">
            <a:spAutoFit/>
          </a:bodyPr>
          <a:lstStyle/>
          <a:p>
            <a:r>
              <a:rPr lang="en-US" altLang="zh-CN" sz="2400" dirty="0" smtClean="0"/>
              <a:t>BP</a:t>
            </a:r>
            <a:r>
              <a:rPr lang="zh-CN" altLang="en-US" sz="2400" dirty="0" smtClean="0"/>
              <a:t>完整网络示例（含细节）：</a:t>
            </a:r>
            <a:endParaRPr lang="zh-CN" altLang="en-US" sz="2400" dirty="0"/>
          </a:p>
        </p:txBody>
      </p:sp>
    </p:spTree>
    <p:extLst>
      <p:ext uri="{BB962C8B-B14F-4D97-AF65-F5344CB8AC3E}">
        <p14:creationId xmlns:p14="http://schemas.microsoft.com/office/powerpoint/2010/main" val="40603677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xfrm>
            <a:off x="0" y="404813"/>
            <a:ext cx="7772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sz="4000" b="1" dirty="0" smtClean="0">
                <a:solidFill>
                  <a:srgbClr val="FF0000"/>
                </a:solidFill>
                <a:ea typeface="隶书" panose="02010509060101010101" pitchFamily="49" charset="-122"/>
              </a:rPr>
              <a:t>（</a:t>
            </a:r>
            <a:r>
              <a:rPr lang="zh-CN" altLang="en-US" sz="4000" b="1" dirty="0">
                <a:solidFill>
                  <a:srgbClr val="FF0000"/>
                </a:solidFill>
                <a:ea typeface="隶书" panose="02010509060101010101" pitchFamily="49" charset="-122"/>
              </a:rPr>
              <a:t>续四）</a:t>
            </a:r>
          </a:p>
        </p:txBody>
      </p:sp>
      <p:sp>
        <p:nvSpPr>
          <p:cNvPr id="135171" name="Rectangle 3"/>
          <p:cNvSpPr>
            <a:spLocks noGrp="1" noChangeArrowheads="1"/>
          </p:cNvSpPr>
          <p:nvPr>
            <p:ph type="body" idx="1"/>
          </p:nvPr>
        </p:nvSpPr>
        <p:spPr>
          <a:xfrm>
            <a:off x="323850" y="1557338"/>
            <a:ext cx="8134350" cy="4538662"/>
          </a:xfrm>
        </p:spPr>
        <p:txBody>
          <a:bodyPr/>
          <a:lstStyle/>
          <a:p>
            <a:pPr>
              <a:buFontTx/>
              <a:buNone/>
            </a:pPr>
            <a:r>
              <a:rPr lang="zh-CN" altLang="en-US" sz="2000" b="1"/>
              <a:t>三、</a:t>
            </a:r>
            <a:r>
              <a:rPr lang="en-US" altLang="zh-CN" sz="2000" b="1"/>
              <a:t>BP</a:t>
            </a:r>
            <a:r>
              <a:rPr lang="zh-CN" altLang="en-US" sz="2000" b="1"/>
              <a:t>算法的基本思想</a:t>
            </a:r>
          </a:p>
          <a:p>
            <a:r>
              <a:rPr lang="en-US" altLang="zh-CN" sz="2000"/>
              <a:t>BP</a:t>
            </a:r>
            <a:r>
              <a:rPr lang="zh-CN" altLang="en-US" sz="2000"/>
              <a:t>算法的基本思想是最小二乘算法。它采用梯度搜索技术，以期使网络的输出值与期望输出值的误差均方值为最小。</a:t>
            </a:r>
          </a:p>
          <a:p>
            <a:pPr>
              <a:buFontTx/>
              <a:buNone/>
            </a:pPr>
            <a:r>
              <a:rPr lang="zh-CN" altLang="en-US" sz="2000" b="1"/>
              <a:t>四、</a:t>
            </a:r>
            <a:r>
              <a:rPr lang="en-US" altLang="zh-CN" sz="2000" b="1"/>
              <a:t>BP</a:t>
            </a:r>
            <a:r>
              <a:rPr lang="zh-CN" altLang="en-US" sz="2000" b="1"/>
              <a:t>算法的学习过程</a:t>
            </a:r>
            <a:endParaRPr lang="zh-CN" altLang="en-US" sz="2000"/>
          </a:p>
          <a:p>
            <a:r>
              <a:rPr lang="zh-CN" altLang="en-US" sz="2000"/>
              <a:t> </a:t>
            </a:r>
            <a:r>
              <a:rPr lang="en-US" altLang="zh-CN" sz="2000"/>
              <a:t>BP</a:t>
            </a:r>
            <a:r>
              <a:rPr lang="zh-CN" altLang="en-US" sz="2000"/>
              <a:t>算法的学习过程由正向传播和反向传播组成。在正向传播过程中，输入信息从输入层经隐含层逐层处理，并传向输出层，每层神经元（节点）的状态只影响下一层神经元的状态。如果在输出层不能得到期望的输出，则转入反向传输，将误差信号沿原来的连接通路返回，通过修改各层神经元的权值，使误差信号最小</a:t>
            </a:r>
            <a:r>
              <a:rPr lang="zh-CN" altLang="en-US" sz="2800"/>
              <a:t>。</a:t>
            </a:r>
          </a:p>
          <a:p>
            <a:pPr>
              <a:buFontTx/>
              <a:buNone/>
            </a:pPr>
            <a:r>
              <a:rPr lang="zh-CN" altLang="en-US" sz="2400"/>
              <a:t>五、</a:t>
            </a:r>
            <a:r>
              <a:rPr lang="en-US" altLang="zh-CN" sz="2400"/>
              <a:t>BP</a:t>
            </a:r>
            <a:r>
              <a:rPr lang="zh-CN" altLang="en-US" sz="2400"/>
              <a:t>算法的学习计算</a:t>
            </a:r>
          </a:p>
          <a:p>
            <a:pPr>
              <a:buFontTx/>
              <a:buNone/>
            </a:pPr>
            <a:r>
              <a:rPr lang="en-US" altLang="zh-CN" sz="2400"/>
              <a:t>1</a:t>
            </a:r>
            <a:r>
              <a:rPr lang="zh-CN" altLang="en-US" sz="2400"/>
              <a:t>、前向传播计算</a:t>
            </a:r>
          </a:p>
          <a:p>
            <a:pPr>
              <a:buFontTx/>
              <a:buNone/>
            </a:pPr>
            <a:endParaRPr lang="zh-CN" altLang="en-US" sz="2400"/>
          </a:p>
          <a:p>
            <a:pPr>
              <a:buFontTx/>
              <a:buNone/>
            </a:pPr>
            <a:endParaRPr lang="en-US" altLang="zh-CN" sz="2800"/>
          </a:p>
        </p:txBody>
      </p:sp>
      <p:graphicFrame>
        <p:nvGraphicFramePr>
          <p:cNvPr id="135173" name="Object 5"/>
          <p:cNvGraphicFramePr>
            <a:graphicFrameLocks noChangeAspect="1"/>
          </p:cNvGraphicFramePr>
          <p:nvPr/>
        </p:nvGraphicFramePr>
        <p:xfrm>
          <a:off x="2890838" y="5516563"/>
          <a:ext cx="1752600" cy="914400"/>
        </p:xfrm>
        <a:graphic>
          <a:graphicData uri="http://schemas.openxmlformats.org/presentationml/2006/ole">
            <mc:AlternateContent xmlns:mc="http://schemas.openxmlformats.org/markup-compatibility/2006">
              <mc:Choice xmlns:v="urn:schemas-microsoft-com:vml" Requires="v">
                <p:oleObj spid="_x0000_s135589" name="公式" r:id="rId3" imgW="876240" imgH="457200" progId="Equation.3">
                  <p:embed/>
                </p:oleObj>
              </mc:Choice>
              <mc:Fallback>
                <p:oleObj name="公式" r:id="rId3" imgW="876240" imgH="4572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0838" y="5516563"/>
                        <a:ext cx="1752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5174" name="Object 6"/>
          <p:cNvGraphicFramePr>
            <a:graphicFrameLocks noChangeAspect="1"/>
          </p:cNvGraphicFramePr>
          <p:nvPr/>
        </p:nvGraphicFramePr>
        <p:xfrm>
          <a:off x="827088" y="5518150"/>
          <a:ext cx="1651000" cy="863600"/>
        </p:xfrm>
        <a:graphic>
          <a:graphicData uri="http://schemas.openxmlformats.org/presentationml/2006/ole">
            <mc:AlternateContent xmlns:mc="http://schemas.openxmlformats.org/markup-compatibility/2006">
              <mc:Choice xmlns:v="urn:schemas-microsoft-com:vml" Requires="v">
                <p:oleObj spid="_x0000_s135590" name="公式" r:id="rId5" imgW="825480" imgH="431640" progId="Equation.3">
                  <p:embed/>
                </p:oleObj>
              </mc:Choice>
              <mc:Fallback>
                <p:oleObj name="公式" r:id="rId5" imgW="825480" imgH="43164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088" y="5518150"/>
                        <a:ext cx="16510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5175" name="Object 7"/>
          <p:cNvGraphicFramePr>
            <a:graphicFrameLocks noChangeAspect="1"/>
          </p:cNvGraphicFramePr>
          <p:nvPr/>
        </p:nvGraphicFramePr>
        <p:xfrm>
          <a:off x="6640513" y="5759450"/>
          <a:ext cx="1460500" cy="477838"/>
        </p:xfrm>
        <a:graphic>
          <a:graphicData uri="http://schemas.openxmlformats.org/presentationml/2006/ole">
            <mc:AlternateContent xmlns:mc="http://schemas.openxmlformats.org/markup-compatibility/2006">
              <mc:Choice xmlns:v="urn:schemas-microsoft-com:vml" Requires="v">
                <p:oleObj spid="_x0000_s135591" name="公式" r:id="rId7" imgW="698400" imgH="228600" progId="Equation.3">
                  <p:embed/>
                </p:oleObj>
              </mc:Choice>
              <mc:Fallback>
                <p:oleObj name="公式" r:id="rId7" imgW="698400" imgH="2286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40513" y="5759450"/>
                        <a:ext cx="1460500" cy="477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5176" name="Object 8"/>
          <p:cNvGraphicFramePr>
            <a:graphicFrameLocks noChangeAspect="1"/>
          </p:cNvGraphicFramePr>
          <p:nvPr/>
        </p:nvGraphicFramePr>
        <p:xfrm>
          <a:off x="4983163" y="5776913"/>
          <a:ext cx="1460500" cy="503237"/>
        </p:xfrm>
        <a:graphic>
          <a:graphicData uri="http://schemas.openxmlformats.org/presentationml/2006/ole">
            <mc:AlternateContent xmlns:mc="http://schemas.openxmlformats.org/markup-compatibility/2006">
              <mc:Choice xmlns:v="urn:schemas-microsoft-com:vml" Requires="v">
                <p:oleObj spid="_x0000_s135592" name="公式" r:id="rId9" imgW="698400" imgH="241200" progId="Equation.3">
                  <p:embed/>
                </p:oleObj>
              </mc:Choice>
              <mc:Fallback>
                <p:oleObj name="公式" r:id="rId9" imgW="698400" imgH="241200"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83163" y="5776913"/>
                        <a:ext cx="1460500"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a:xfrm>
            <a:off x="0" y="404813"/>
            <a:ext cx="7772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sz="4000" b="1" dirty="0" smtClean="0">
                <a:solidFill>
                  <a:srgbClr val="FF0000"/>
                </a:solidFill>
                <a:ea typeface="隶书" panose="02010509060101010101" pitchFamily="49" charset="-122"/>
              </a:rPr>
              <a:t>（</a:t>
            </a:r>
            <a:r>
              <a:rPr lang="zh-CN" altLang="en-US" sz="4000" b="1" dirty="0">
                <a:solidFill>
                  <a:srgbClr val="FF0000"/>
                </a:solidFill>
                <a:ea typeface="隶书" panose="02010509060101010101" pitchFamily="49" charset="-122"/>
              </a:rPr>
              <a:t>续五）</a:t>
            </a:r>
          </a:p>
        </p:txBody>
      </p:sp>
      <p:sp>
        <p:nvSpPr>
          <p:cNvPr id="3" name="文本框 2"/>
          <p:cNvSpPr txBox="1"/>
          <p:nvPr/>
        </p:nvSpPr>
        <p:spPr>
          <a:xfrm>
            <a:off x="179512" y="5158933"/>
            <a:ext cx="8784976" cy="646331"/>
          </a:xfrm>
          <a:prstGeom prst="rect">
            <a:avLst/>
          </a:prstGeom>
          <a:noFill/>
        </p:spPr>
        <p:txBody>
          <a:bodyPr wrap="square" rtlCol="0">
            <a:spAutoFit/>
          </a:bodyPr>
          <a:lstStyle/>
          <a:p>
            <a:r>
              <a:rPr lang="zh-CN" altLang="en-US" sz="1800" dirty="0" smtClean="0">
                <a:solidFill>
                  <a:schemeClr val="tx1"/>
                </a:solidFill>
              </a:rPr>
              <a:t>其中，</a:t>
            </a:r>
            <a:r>
              <a:rPr lang="en-US" altLang="zh-CN" sz="1800" dirty="0" err="1" smtClean="0">
                <a:solidFill>
                  <a:schemeClr val="tx1"/>
                </a:solidFill>
              </a:rPr>
              <a:t>w</a:t>
            </a:r>
            <a:r>
              <a:rPr lang="en-US" altLang="zh-CN" sz="1800" baseline="-25000" dirty="0" err="1" smtClean="0">
                <a:solidFill>
                  <a:schemeClr val="tx1"/>
                </a:solidFill>
              </a:rPr>
              <a:t>ij</a:t>
            </a:r>
            <a:r>
              <a:rPr lang="zh-CN" altLang="en-US" sz="1800" dirty="0" smtClean="0">
                <a:solidFill>
                  <a:schemeClr val="tx1"/>
                </a:solidFill>
              </a:rPr>
              <a:t>是由上一层的单元</a:t>
            </a:r>
            <a:r>
              <a:rPr lang="en-US" altLang="zh-CN" sz="1800" dirty="0" err="1" smtClean="0">
                <a:solidFill>
                  <a:schemeClr val="tx1"/>
                </a:solidFill>
              </a:rPr>
              <a:t>i</a:t>
            </a:r>
            <a:r>
              <a:rPr lang="zh-CN" altLang="en-US" sz="1800" dirty="0" smtClean="0">
                <a:solidFill>
                  <a:schemeClr val="tx1"/>
                </a:solidFill>
              </a:rPr>
              <a:t>到单元</a:t>
            </a:r>
            <a:r>
              <a:rPr lang="en-US" altLang="zh-CN" sz="1800" dirty="0" smtClean="0">
                <a:solidFill>
                  <a:schemeClr val="tx1"/>
                </a:solidFill>
              </a:rPr>
              <a:t>j</a:t>
            </a:r>
            <a:r>
              <a:rPr lang="zh-CN" altLang="en-US" sz="1800" dirty="0" smtClean="0">
                <a:solidFill>
                  <a:schemeClr val="tx1"/>
                </a:solidFill>
              </a:rPr>
              <a:t>连接的权重；</a:t>
            </a:r>
            <a:r>
              <a:rPr lang="en-US" altLang="zh-CN" sz="1800" dirty="0" err="1" smtClean="0">
                <a:solidFill>
                  <a:schemeClr val="tx1"/>
                </a:solidFill>
              </a:rPr>
              <a:t>O</a:t>
            </a:r>
            <a:r>
              <a:rPr lang="en-US" altLang="zh-CN" sz="1800" baseline="-25000" dirty="0" err="1" smtClean="0">
                <a:solidFill>
                  <a:schemeClr val="tx1"/>
                </a:solidFill>
              </a:rPr>
              <a:t>i</a:t>
            </a:r>
            <a:r>
              <a:rPr lang="zh-CN" altLang="en-US" sz="1800" dirty="0" smtClean="0">
                <a:solidFill>
                  <a:schemeClr val="tx1"/>
                </a:solidFill>
              </a:rPr>
              <a:t>是上一层的单元</a:t>
            </a:r>
            <a:r>
              <a:rPr lang="en-US" altLang="zh-CN" sz="1800" dirty="0" err="1" smtClean="0">
                <a:solidFill>
                  <a:schemeClr val="tx1"/>
                </a:solidFill>
              </a:rPr>
              <a:t>i</a:t>
            </a:r>
            <a:r>
              <a:rPr lang="zh-CN" altLang="en-US" sz="1800" dirty="0" smtClean="0">
                <a:solidFill>
                  <a:schemeClr val="tx1"/>
                </a:solidFill>
              </a:rPr>
              <a:t>的输出；而</a:t>
            </a:r>
            <a:r>
              <a:rPr lang="el-GR" altLang="zh-CN" sz="1800" dirty="0" smtClean="0">
                <a:solidFill>
                  <a:schemeClr val="tx1"/>
                </a:solidFill>
              </a:rPr>
              <a:t>θ</a:t>
            </a:r>
            <a:r>
              <a:rPr lang="en-US" altLang="zh-CN" sz="1800" baseline="-25000" dirty="0" smtClean="0">
                <a:solidFill>
                  <a:schemeClr val="tx1"/>
                </a:solidFill>
              </a:rPr>
              <a:t>j</a:t>
            </a:r>
            <a:r>
              <a:rPr lang="zh-CN" altLang="en-US" sz="1800" dirty="0" smtClean="0">
                <a:solidFill>
                  <a:schemeClr val="tx1"/>
                </a:solidFill>
              </a:rPr>
              <a:t>是单元</a:t>
            </a:r>
            <a:r>
              <a:rPr lang="en-US" altLang="zh-CN" sz="1800" dirty="0" smtClean="0">
                <a:solidFill>
                  <a:schemeClr val="tx1"/>
                </a:solidFill>
              </a:rPr>
              <a:t>j</a:t>
            </a:r>
            <a:r>
              <a:rPr lang="zh-CN" altLang="en-US" sz="1800" dirty="0" smtClean="0">
                <a:solidFill>
                  <a:schemeClr val="tx1"/>
                </a:solidFill>
              </a:rPr>
              <a:t>中偏倚。偏倚充当阈值，用来改变单元的活性。</a:t>
            </a:r>
            <a:endParaRPr lang="zh-CN" altLang="en-US" sz="1800" dirty="0">
              <a:solidFill>
                <a:schemeClr val="tx1"/>
              </a:solidFill>
            </a:endParaRPr>
          </a:p>
        </p:txBody>
      </p:sp>
      <p:pic>
        <p:nvPicPr>
          <p:cNvPr id="4" name="图片 3"/>
          <p:cNvPicPr>
            <a:picLocks noChangeAspect="1"/>
          </p:cNvPicPr>
          <p:nvPr/>
        </p:nvPicPr>
        <p:blipFill>
          <a:blip r:embed="rId2"/>
          <a:stretch>
            <a:fillRect/>
          </a:stretch>
        </p:blipFill>
        <p:spPr>
          <a:xfrm>
            <a:off x="928687" y="1340768"/>
            <a:ext cx="7286625" cy="3686175"/>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0" y="404813"/>
            <a:ext cx="7772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sz="4000" b="1" dirty="0" smtClean="0">
                <a:solidFill>
                  <a:srgbClr val="FF0000"/>
                </a:solidFill>
                <a:ea typeface="隶书" panose="02010509060101010101" pitchFamily="49" charset="-122"/>
              </a:rPr>
              <a:t>（</a:t>
            </a:r>
            <a:r>
              <a:rPr lang="zh-CN" altLang="en-US" sz="4000" b="1" dirty="0">
                <a:solidFill>
                  <a:srgbClr val="FF0000"/>
                </a:solidFill>
                <a:ea typeface="隶书" panose="02010509060101010101" pitchFamily="49" charset="-122"/>
              </a:rPr>
              <a:t>续六）</a:t>
            </a:r>
          </a:p>
        </p:txBody>
      </p:sp>
      <p:sp>
        <p:nvSpPr>
          <p:cNvPr id="137219" name="Rectangle 3"/>
          <p:cNvSpPr>
            <a:spLocks noGrp="1" noChangeArrowheads="1"/>
          </p:cNvSpPr>
          <p:nvPr>
            <p:ph type="body" idx="1"/>
          </p:nvPr>
        </p:nvSpPr>
        <p:spPr>
          <a:xfrm>
            <a:off x="179388" y="1412875"/>
            <a:ext cx="7772400" cy="4114800"/>
          </a:xfrm>
        </p:spPr>
        <p:txBody>
          <a:bodyPr/>
          <a:lstStyle/>
          <a:p>
            <a:pPr>
              <a:buFontTx/>
              <a:buNone/>
            </a:pPr>
            <a:r>
              <a:rPr lang="en-US" altLang="zh-CN" dirty="0"/>
              <a:t>2</a:t>
            </a:r>
            <a:r>
              <a:rPr lang="zh-CN" altLang="en-US" dirty="0"/>
              <a:t>、误差后向传播计算</a:t>
            </a:r>
          </a:p>
          <a:p>
            <a:pPr>
              <a:buFontTx/>
              <a:buNone/>
            </a:pPr>
            <a:endParaRPr lang="en-US" altLang="zh-CN" dirty="0"/>
          </a:p>
        </p:txBody>
      </p:sp>
      <p:graphicFrame>
        <p:nvGraphicFramePr>
          <p:cNvPr id="137221" name="Object 5"/>
          <p:cNvGraphicFramePr>
            <a:graphicFrameLocks noChangeAspect="1"/>
          </p:cNvGraphicFramePr>
          <p:nvPr/>
        </p:nvGraphicFramePr>
        <p:xfrm>
          <a:off x="2051050" y="2492375"/>
          <a:ext cx="3094038" cy="939800"/>
        </p:xfrm>
        <a:graphic>
          <a:graphicData uri="http://schemas.openxmlformats.org/presentationml/2006/ole">
            <mc:AlternateContent xmlns:mc="http://schemas.openxmlformats.org/markup-compatibility/2006">
              <mc:Choice xmlns:v="urn:schemas-microsoft-com:vml" Requires="v">
                <p:oleObj spid="_x0000_s137431" name="公式" r:id="rId3" imgW="1384200" imgH="431640" progId="Equation.3">
                  <p:embed/>
                </p:oleObj>
              </mc:Choice>
              <mc:Fallback>
                <p:oleObj name="公式" r:id="rId3" imgW="1384200" imgH="43164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2492375"/>
                        <a:ext cx="3094038" cy="93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7220" name="Object 4"/>
          <p:cNvGraphicFramePr>
            <a:graphicFrameLocks noChangeAspect="1"/>
          </p:cNvGraphicFramePr>
          <p:nvPr/>
        </p:nvGraphicFramePr>
        <p:xfrm>
          <a:off x="1149350" y="3933825"/>
          <a:ext cx="5762625" cy="1182688"/>
        </p:xfrm>
        <a:graphic>
          <a:graphicData uri="http://schemas.openxmlformats.org/presentationml/2006/ole">
            <mc:AlternateContent xmlns:mc="http://schemas.openxmlformats.org/markup-compatibility/2006">
              <mc:Choice xmlns:v="urn:schemas-microsoft-com:vml" Requires="v">
                <p:oleObj spid="_x0000_s137432" name="公式" r:id="rId5" imgW="2019240" imgH="444240" progId="Equation.3">
                  <p:embed/>
                </p:oleObj>
              </mc:Choice>
              <mc:Fallback>
                <p:oleObj name="公式" r:id="rId5" imgW="2019240" imgH="44424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9350" y="3933825"/>
                        <a:ext cx="5762625" cy="1182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7222" name="Rectangle 6"/>
          <p:cNvSpPr>
            <a:spLocks noChangeArrowheads="1"/>
          </p:cNvSpPr>
          <p:nvPr/>
        </p:nvSpPr>
        <p:spPr bwMode="auto">
          <a:xfrm>
            <a:off x="468313" y="2133600"/>
            <a:ext cx="65738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spcBef>
                <a:spcPct val="0"/>
              </a:spcBef>
              <a:defRPr kumimoji="1" sz="2400">
                <a:solidFill>
                  <a:schemeClr val="tx1"/>
                </a:solidFill>
                <a:latin typeface="Times New Roman" panose="02020603050405020304" pitchFamily="18" charset="0"/>
                <a:ea typeface="宋体" panose="02010600030101010101" pitchFamily="2" charset="-122"/>
              </a:defRPr>
            </a:lvl1pPr>
            <a:lvl2pPr>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000"/>
              <a:t>定义每一样本</a:t>
            </a:r>
            <a:r>
              <a:rPr lang="en-US" altLang="zh-CN" sz="2000"/>
              <a:t>p</a:t>
            </a:r>
            <a:r>
              <a:rPr lang="zh-CN" altLang="en-US" sz="2000"/>
              <a:t>的输入</a:t>
            </a:r>
            <a:r>
              <a:rPr lang="en-US" altLang="zh-CN" sz="2000"/>
              <a:t>-</a:t>
            </a:r>
            <a:r>
              <a:rPr lang="zh-CN" altLang="en-US" sz="2000"/>
              <a:t>输出模式对的二次型误差函数为</a:t>
            </a:r>
            <a:r>
              <a:rPr lang="en-US" altLang="zh-CN" sz="2000"/>
              <a:t>:</a:t>
            </a:r>
          </a:p>
          <a:p>
            <a:pPr eaLnBrk="0" hangingPunct="0"/>
            <a:endParaRPr lang="en-US" altLang="zh-CN" sz="2000"/>
          </a:p>
        </p:txBody>
      </p:sp>
      <p:sp>
        <p:nvSpPr>
          <p:cNvPr id="137223" name="Rectangle 7"/>
          <p:cNvSpPr>
            <a:spLocks noChangeArrowheads="1"/>
          </p:cNvSpPr>
          <p:nvPr/>
        </p:nvSpPr>
        <p:spPr bwMode="auto">
          <a:xfrm>
            <a:off x="468313" y="3043506"/>
            <a:ext cx="444544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spcBef>
                <a:spcPct val="0"/>
              </a:spcBef>
              <a:defRPr kumimoji="1" sz="2400">
                <a:solidFill>
                  <a:schemeClr val="tx1"/>
                </a:solidFill>
                <a:latin typeface="Times New Roman" panose="02020603050405020304" pitchFamily="18" charset="0"/>
                <a:ea typeface="宋体" panose="02010600030101010101" pitchFamily="2" charset="-122"/>
              </a:defRPr>
            </a:lvl1pPr>
            <a:lvl2pPr>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2000" dirty="0"/>
              <a:t>                       </a:t>
            </a:r>
          </a:p>
          <a:p>
            <a:pPr eaLnBrk="0" hangingPunct="0"/>
            <a:r>
              <a:rPr lang="en-US" altLang="zh-CN" sz="2000" dirty="0" smtClean="0"/>
              <a:t>T</a:t>
            </a:r>
            <a:r>
              <a:rPr lang="zh-CN" altLang="en-US" sz="2000" dirty="0" smtClean="0"/>
              <a:t>是系统真实值，</a:t>
            </a:r>
            <a:r>
              <a:rPr lang="en-US" altLang="zh-CN" sz="2000" dirty="0" smtClean="0"/>
              <a:t>O</a:t>
            </a:r>
            <a:r>
              <a:rPr lang="zh-CN" altLang="en-US" sz="2000" dirty="0" smtClean="0"/>
              <a:t>是</a:t>
            </a:r>
            <a:r>
              <a:rPr lang="en-US" altLang="zh-CN" sz="2000" dirty="0" smtClean="0"/>
              <a:t>BP</a:t>
            </a:r>
            <a:r>
              <a:rPr lang="zh-CN" altLang="en-US" sz="2000" dirty="0" smtClean="0"/>
              <a:t>模型输出。</a:t>
            </a:r>
            <a:endParaRPr lang="en-US" altLang="zh-CN" sz="2000" dirty="0" smtClean="0"/>
          </a:p>
          <a:p>
            <a:pPr eaLnBrk="0" hangingPunct="0"/>
            <a:r>
              <a:rPr lang="zh-CN" altLang="en-US" sz="2000" dirty="0" smtClean="0"/>
              <a:t>系统</a:t>
            </a:r>
            <a:r>
              <a:rPr lang="zh-CN" altLang="en-US" sz="2000" dirty="0"/>
              <a:t>的平均误差代价函数为</a:t>
            </a:r>
          </a:p>
          <a:p>
            <a:pPr eaLnBrk="0" hangingPunct="0"/>
            <a:endParaRPr lang="en-US" altLang="zh-CN" sz="2000" dirty="0"/>
          </a:p>
        </p:txBody>
      </p:sp>
      <p:sp>
        <p:nvSpPr>
          <p:cNvPr id="137224" name="Rectangle 8"/>
          <p:cNvSpPr>
            <a:spLocks noChangeArrowheads="1"/>
          </p:cNvSpPr>
          <p:nvPr/>
        </p:nvSpPr>
        <p:spPr bwMode="auto">
          <a:xfrm>
            <a:off x="611188" y="5300663"/>
            <a:ext cx="78486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66700">
              <a:spcBef>
                <a:spcPct val="0"/>
              </a:spcBef>
              <a:defRPr kumimoji="1" sz="2400">
                <a:solidFill>
                  <a:schemeClr val="tx1"/>
                </a:solidFill>
                <a:latin typeface="Times New Roman" panose="02020603050405020304" pitchFamily="18" charset="0"/>
                <a:ea typeface="宋体" panose="02010600030101010101" pitchFamily="2" charset="-122"/>
              </a:defRPr>
            </a:lvl1pPr>
            <a:lvl2pPr>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000"/>
              <a:t>式中，</a:t>
            </a:r>
            <a:r>
              <a:rPr lang="en-US" altLang="zh-CN" sz="2000"/>
              <a:t>P</a:t>
            </a:r>
            <a:r>
              <a:rPr lang="zh-CN" altLang="en-US" sz="2000"/>
              <a:t>为样本模式对数，</a:t>
            </a:r>
            <a:r>
              <a:rPr lang="en-US" altLang="zh-CN" sz="2000"/>
              <a:t>L</a:t>
            </a:r>
            <a:r>
              <a:rPr lang="zh-CN" altLang="en-US" sz="2000"/>
              <a:t>为网络输出节点数。</a:t>
            </a:r>
          </a:p>
          <a:p>
            <a:pPr eaLnBrk="0" hangingPunct="0"/>
            <a:endParaRPr lang="zh-CN" altLang="en-US" sz="2000"/>
          </a:p>
          <a:p>
            <a:pPr eaLnBrk="0" hangingPunct="0"/>
            <a:r>
              <a:rPr lang="zh-CN" altLang="en-US" sz="2000"/>
              <a:t>问题是如何调整连接权系数以使代价函数</a:t>
            </a:r>
            <a:r>
              <a:rPr lang="en-US" altLang="zh-CN" sz="2000"/>
              <a:t>E</a:t>
            </a:r>
            <a:r>
              <a:rPr lang="zh-CN" altLang="en-US" sz="2000"/>
              <a:t>最小。</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0" y="404813"/>
            <a:ext cx="7772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sz="4000" b="1" dirty="0" smtClean="0">
                <a:solidFill>
                  <a:srgbClr val="FF0000"/>
                </a:solidFill>
                <a:ea typeface="隶书" panose="02010509060101010101" pitchFamily="49" charset="-122"/>
              </a:rPr>
              <a:t>（</a:t>
            </a:r>
            <a:r>
              <a:rPr lang="zh-CN" altLang="en-US" sz="4000" b="1" dirty="0">
                <a:solidFill>
                  <a:srgbClr val="FF0000"/>
                </a:solidFill>
                <a:ea typeface="隶书" panose="02010509060101010101" pitchFamily="49" charset="-122"/>
              </a:rPr>
              <a:t>续七）</a:t>
            </a:r>
          </a:p>
        </p:txBody>
      </p:sp>
      <p:sp>
        <p:nvSpPr>
          <p:cNvPr id="139267" name="Rectangle 3"/>
          <p:cNvSpPr>
            <a:spLocks noGrp="1" noChangeArrowheads="1"/>
          </p:cNvSpPr>
          <p:nvPr>
            <p:ph type="body" sz="half" idx="1"/>
          </p:nvPr>
        </p:nvSpPr>
        <p:spPr>
          <a:xfrm>
            <a:off x="250825" y="1340445"/>
            <a:ext cx="8208963" cy="4968875"/>
          </a:xfrm>
        </p:spPr>
        <p:txBody>
          <a:bodyPr/>
          <a:lstStyle/>
          <a:p>
            <a:pPr>
              <a:lnSpc>
                <a:spcPct val="80000"/>
              </a:lnSpc>
              <a:buFontTx/>
              <a:buNone/>
            </a:pPr>
            <a:r>
              <a:rPr lang="zh-CN" altLang="en-US" sz="1800" dirty="0"/>
              <a:t>下面介绍基于</a:t>
            </a:r>
            <a:r>
              <a:rPr lang="en-US" altLang="zh-CN" sz="1800" dirty="0"/>
              <a:t>E</a:t>
            </a:r>
            <a:r>
              <a:rPr lang="en-US" altLang="zh-CN" sz="1800" baseline="-25000" dirty="0"/>
              <a:t>p</a:t>
            </a:r>
            <a:r>
              <a:rPr lang="zh-CN" altLang="en-US" sz="1800" dirty="0"/>
              <a:t>的一阶梯度法的优化方法及最速下降法。</a:t>
            </a:r>
          </a:p>
          <a:p>
            <a:pPr>
              <a:lnSpc>
                <a:spcPct val="80000"/>
              </a:lnSpc>
              <a:buFontTx/>
              <a:buNone/>
            </a:pPr>
            <a:r>
              <a:rPr lang="zh-CN" altLang="en-US" sz="1800" dirty="0"/>
              <a:t>为简便起见，省略下标</a:t>
            </a:r>
            <a:r>
              <a:rPr lang="en-US" altLang="zh-CN" sz="1800" dirty="0"/>
              <a:t>p</a:t>
            </a:r>
            <a:r>
              <a:rPr lang="zh-CN" altLang="en-US" sz="1800" dirty="0"/>
              <a:t>， </a:t>
            </a:r>
            <a:r>
              <a:rPr lang="en-US" altLang="zh-CN" sz="1800" dirty="0"/>
              <a:t>E</a:t>
            </a:r>
            <a:r>
              <a:rPr lang="en-US" altLang="zh-CN" sz="1800" baseline="-25000" dirty="0"/>
              <a:t>p</a:t>
            </a:r>
            <a:r>
              <a:rPr lang="zh-CN" altLang="en-US" sz="1800" dirty="0"/>
              <a:t>有</a:t>
            </a:r>
            <a:r>
              <a:rPr lang="en-US" altLang="zh-CN" sz="1800" dirty="0"/>
              <a:t>:</a:t>
            </a:r>
          </a:p>
          <a:p>
            <a:pPr>
              <a:lnSpc>
                <a:spcPct val="80000"/>
              </a:lnSpc>
            </a:pPr>
            <a:endParaRPr lang="en-US" altLang="zh-CN" sz="1800" dirty="0"/>
          </a:p>
          <a:p>
            <a:pPr>
              <a:lnSpc>
                <a:spcPct val="80000"/>
              </a:lnSpc>
            </a:pPr>
            <a:endParaRPr lang="en-US" altLang="zh-CN" sz="1800" dirty="0"/>
          </a:p>
          <a:p>
            <a:pPr>
              <a:lnSpc>
                <a:spcPct val="80000"/>
              </a:lnSpc>
            </a:pPr>
            <a:endParaRPr lang="en-US" altLang="zh-CN" sz="1800" dirty="0"/>
          </a:p>
          <a:p>
            <a:pPr>
              <a:lnSpc>
                <a:spcPct val="80000"/>
              </a:lnSpc>
              <a:buFontTx/>
              <a:buNone/>
            </a:pPr>
            <a:r>
              <a:rPr lang="zh-CN" altLang="en-US" sz="1800" dirty="0" smtClean="0"/>
              <a:t>权系数</a:t>
            </a:r>
            <a:r>
              <a:rPr lang="zh-CN" altLang="en-US" sz="1800" dirty="0"/>
              <a:t>应按</a:t>
            </a:r>
            <a:r>
              <a:rPr lang="en-US" altLang="zh-CN" sz="1800" dirty="0"/>
              <a:t>E</a:t>
            </a:r>
            <a:r>
              <a:rPr lang="zh-CN" altLang="en-US" sz="1800" dirty="0"/>
              <a:t>函数梯度变化的反方向进行调整，使网络的输出接近期望的输出。</a:t>
            </a:r>
          </a:p>
          <a:p>
            <a:pPr>
              <a:lnSpc>
                <a:spcPct val="80000"/>
              </a:lnSpc>
              <a:buFontTx/>
              <a:buNone/>
            </a:pPr>
            <a:r>
              <a:rPr lang="zh-CN" altLang="en-US" sz="1800" dirty="0" smtClean="0">
                <a:solidFill>
                  <a:srgbClr val="FF0000"/>
                </a:solidFill>
              </a:rPr>
              <a:t>注</a:t>
            </a:r>
            <a:r>
              <a:rPr lang="en-US" altLang="zh-CN" sz="1800" dirty="0" smtClean="0">
                <a:solidFill>
                  <a:srgbClr val="FF0000"/>
                </a:solidFill>
              </a:rPr>
              <a:t>1</a:t>
            </a:r>
            <a:r>
              <a:rPr lang="zh-CN" altLang="en-US" sz="1800" dirty="0" smtClean="0">
                <a:solidFill>
                  <a:srgbClr val="FF0000"/>
                </a:solidFill>
              </a:rPr>
              <a:t>：</a:t>
            </a:r>
            <a:r>
              <a:rPr lang="zh-CN" altLang="zh-CN" sz="1800" dirty="0" smtClean="0">
                <a:solidFill>
                  <a:srgbClr val="FF0000"/>
                </a:solidFill>
              </a:rPr>
              <a:t>把</a:t>
            </a:r>
            <a:r>
              <a:rPr lang="zh-CN" altLang="zh-CN" sz="1800" dirty="0">
                <a:solidFill>
                  <a:srgbClr val="FF0000"/>
                </a:solidFill>
              </a:rPr>
              <a:t>损失函数在各参数上的取值，想象成我们所在山峰的高度。那么我们要最小化损失函数，实际上就是『要想办法下山』</a:t>
            </a:r>
            <a:r>
              <a:rPr lang="zh-CN" altLang="zh-CN" sz="1800" dirty="0" smtClean="0">
                <a:solidFill>
                  <a:srgbClr val="FF0000"/>
                </a:solidFill>
              </a:rPr>
              <a:t>。我们</a:t>
            </a:r>
            <a:r>
              <a:rPr lang="zh-CN" altLang="zh-CN" sz="1800" dirty="0">
                <a:solidFill>
                  <a:srgbClr val="FF0000"/>
                </a:solidFill>
              </a:rPr>
              <a:t>采取的下山策略是，一次迈一小步，只要每次都往下走了，那么最后就会到山底</a:t>
            </a:r>
            <a:r>
              <a:rPr lang="zh-CN" altLang="zh-CN" sz="1800" dirty="0" smtClean="0">
                <a:solidFill>
                  <a:srgbClr val="FF0000"/>
                </a:solidFill>
              </a:rPr>
              <a:t>。梯度</a:t>
            </a:r>
            <a:r>
              <a:rPr lang="zh-CN" altLang="zh-CN" sz="1800" dirty="0">
                <a:solidFill>
                  <a:srgbClr val="FF0000"/>
                </a:solidFill>
              </a:rPr>
              <a:t>对应函数变化最快的方向，负梯度的方向就是我们下山，环顾四周之后，发现最陡的下山路方向</a:t>
            </a:r>
            <a:r>
              <a:rPr lang="zh-CN" altLang="zh-CN" sz="1800" dirty="0" smtClean="0">
                <a:solidFill>
                  <a:srgbClr val="FF0000"/>
                </a:solidFill>
              </a:rPr>
              <a:t>。我们</a:t>
            </a:r>
            <a:r>
              <a:rPr lang="zh-CN" altLang="zh-CN" sz="1800" dirty="0">
                <a:solidFill>
                  <a:srgbClr val="FF0000"/>
                </a:solidFill>
              </a:rPr>
              <a:t>的步长</a:t>
            </a:r>
            <a:r>
              <a:rPr lang="en-US" altLang="zh-CN" sz="1800" dirty="0">
                <a:solidFill>
                  <a:srgbClr val="FF0000"/>
                </a:solidFill>
              </a:rPr>
              <a:t>(</a:t>
            </a:r>
            <a:r>
              <a:rPr lang="zh-CN" altLang="zh-CN" sz="1800" dirty="0">
                <a:solidFill>
                  <a:srgbClr val="FF0000"/>
                </a:solidFill>
              </a:rPr>
              <a:t>也叫学习率</a:t>
            </a:r>
            <a:r>
              <a:rPr lang="en-US" altLang="zh-CN" sz="1800" dirty="0">
                <a:solidFill>
                  <a:srgbClr val="FF0000"/>
                </a:solidFill>
              </a:rPr>
              <a:t>)</a:t>
            </a:r>
            <a:r>
              <a:rPr lang="zh-CN" altLang="zh-CN" sz="1800" dirty="0">
                <a:solidFill>
                  <a:srgbClr val="FF0000"/>
                </a:solidFill>
              </a:rPr>
              <a:t>，会影响我们的收敛速度</a:t>
            </a:r>
            <a:r>
              <a:rPr lang="en-US" altLang="zh-CN" sz="1800" dirty="0">
                <a:solidFill>
                  <a:srgbClr val="FF0000"/>
                </a:solidFill>
              </a:rPr>
              <a:t>(</a:t>
            </a:r>
            <a:r>
              <a:rPr lang="zh-CN" altLang="zh-CN" sz="1800" dirty="0">
                <a:solidFill>
                  <a:srgbClr val="FF0000"/>
                </a:solidFill>
              </a:rPr>
              <a:t>下山速度</a:t>
            </a:r>
            <a:r>
              <a:rPr lang="en-US" altLang="zh-CN" sz="1800" dirty="0">
                <a:solidFill>
                  <a:srgbClr val="FF0000"/>
                </a:solidFill>
              </a:rPr>
              <a:t>)</a:t>
            </a:r>
            <a:r>
              <a:rPr lang="zh-CN" altLang="zh-CN" sz="1800" dirty="0">
                <a:solidFill>
                  <a:srgbClr val="FF0000"/>
                </a:solidFill>
              </a:rPr>
              <a:t>，如果步伐特别特别大，甚至可能跃过最低点，跑到另外一个高值位置了。</a:t>
            </a:r>
          </a:p>
          <a:p>
            <a:pPr>
              <a:lnSpc>
                <a:spcPct val="80000"/>
              </a:lnSpc>
              <a:buFontTx/>
              <a:buNone/>
            </a:pPr>
            <a:r>
              <a:rPr lang="zh-CN" altLang="en-US" sz="1800" dirty="0" smtClean="0"/>
              <a:t>即</a:t>
            </a:r>
            <a:r>
              <a:rPr lang="zh-CN" altLang="en-US" sz="1800" dirty="0"/>
              <a:t>求：</a:t>
            </a:r>
            <a:r>
              <a:rPr lang="en-US" altLang="zh-CN" sz="1800" dirty="0" err="1"/>
              <a:t>w</a:t>
            </a:r>
            <a:r>
              <a:rPr lang="en-US" altLang="zh-CN" sz="1800" baseline="-25000" dirty="0" err="1"/>
              <a:t>ij</a:t>
            </a:r>
            <a:r>
              <a:rPr lang="en-US" altLang="zh-CN" sz="1800" dirty="0"/>
              <a:t>=</a:t>
            </a:r>
            <a:r>
              <a:rPr lang="en-US" altLang="zh-CN" sz="1800" dirty="0" err="1"/>
              <a:t>w</a:t>
            </a:r>
            <a:r>
              <a:rPr lang="en-US" altLang="zh-CN" sz="1800" baseline="-25000" dirty="0" err="1"/>
              <a:t>ij</a:t>
            </a:r>
            <a:r>
              <a:rPr lang="en-US" altLang="zh-CN" sz="1800" dirty="0"/>
              <a:t>+△</a:t>
            </a:r>
            <a:r>
              <a:rPr lang="en-US" altLang="zh-CN" sz="1800" dirty="0" err="1"/>
              <a:t>w</a:t>
            </a:r>
            <a:r>
              <a:rPr lang="en-US" altLang="zh-CN" sz="1800" baseline="-25000" dirty="0" err="1"/>
              <a:t>ij</a:t>
            </a:r>
            <a:endParaRPr lang="en-US" altLang="zh-CN" sz="1800" dirty="0"/>
          </a:p>
          <a:p>
            <a:pPr>
              <a:lnSpc>
                <a:spcPct val="80000"/>
              </a:lnSpc>
              <a:buFontTx/>
              <a:buNone/>
            </a:pPr>
            <a:endParaRPr lang="en-US" altLang="zh-CN" sz="1800" dirty="0"/>
          </a:p>
          <a:p>
            <a:pPr>
              <a:lnSpc>
                <a:spcPct val="80000"/>
              </a:lnSpc>
              <a:buFontTx/>
              <a:buNone/>
            </a:pPr>
            <a:r>
              <a:rPr lang="zh-CN" altLang="en-US" sz="1800" dirty="0"/>
              <a:t>（</a:t>
            </a:r>
            <a:r>
              <a:rPr lang="en-US" altLang="zh-CN" sz="1800" dirty="0"/>
              <a:t>1</a:t>
            </a:r>
            <a:r>
              <a:rPr lang="zh-CN" altLang="en-US" sz="1800" dirty="0"/>
              <a:t>）输出层权系数的调整</a:t>
            </a:r>
          </a:p>
          <a:p>
            <a:pPr>
              <a:lnSpc>
                <a:spcPct val="80000"/>
              </a:lnSpc>
              <a:buFontTx/>
              <a:buNone/>
            </a:pPr>
            <a:r>
              <a:rPr lang="zh-CN" altLang="en-US" sz="1800" dirty="0"/>
              <a:t>         权系数的修正公式为：</a:t>
            </a:r>
          </a:p>
          <a:p>
            <a:pPr>
              <a:lnSpc>
                <a:spcPct val="80000"/>
              </a:lnSpc>
              <a:buFontTx/>
              <a:buNone/>
            </a:pPr>
            <a:r>
              <a:rPr lang="zh-CN" altLang="en-US" sz="1800" dirty="0"/>
              <a:t>                                     </a:t>
            </a:r>
          </a:p>
          <a:p>
            <a:pPr>
              <a:lnSpc>
                <a:spcPct val="80000"/>
              </a:lnSpc>
              <a:buFontTx/>
              <a:buNone/>
            </a:pPr>
            <a:endParaRPr lang="zh-CN" altLang="en-US" sz="1800" dirty="0"/>
          </a:p>
          <a:p>
            <a:pPr>
              <a:lnSpc>
                <a:spcPct val="80000"/>
              </a:lnSpc>
              <a:buFontTx/>
              <a:buNone/>
            </a:pPr>
            <a:r>
              <a:rPr lang="zh-CN" altLang="en-US" sz="1800" dirty="0"/>
              <a:t>式中，   为学习速率，其值介于</a:t>
            </a:r>
            <a:r>
              <a:rPr lang="en-US" altLang="zh-CN" sz="1800" dirty="0" smtClean="0"/>
              <a:t>0.0~0.1</a:t>
            </a:r>
            <a:r>
              <a:rPr lang="zh-CN" altLang="en-US" sz="1800" dirty="0" smtClean="0"/>
              <a:t>。</a:t>
            </a:r>
            <a:endParaRPr lang="en-US" altLang="zh-CN" sz="1800" dirty="0"/>
          </a:p>
        </p:txBody>
      </p:sp>
      <p:sp>
        <p:nvSpPr>
          <p:cNvPr id="13926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39268" name="Object 4"/>
          <p:cNvGraphicFramePr>
            <a:graphicFrameLocks noChangeAspect="1"/>
          </p:cNvGraphicFramePr>
          <p:nvPr>
            <p:extLst>
              <p:ext uri="{D42A27DB-BD31-4B8C-83A1-F6EECF244321}">
                <p14:modId xmlns:p14="http://schemas.microsoft.com/office/powerpoint/2010/main" val="2207776256"/>
              </p:ext>
            </p:extLst>
          </p:nvPr>
        </p:nvGraphicFramePr>
        <p:xfrm>
          <a:off x="3707953" y="1772816"/>
          <a:ext cx="2232199" cy="890314"/>
        </p:xfrm>
        <a:graphic>
          <a:graphicData uri="http://schemas.openxmlformats.org/presentationml/2006/ole">
            <mc:AlternateContent xmlns:mc="http://schemas.openxmlformats.org/markup-compatibility/2006">
              <mc:Choice xmlns:v="urn:schemas-microsoft-com:vml" Requires="v">
                <p:oleObj spid="_x0000_s139599" name="公式" r:id="rId4" imgW="1168200" imgH="457200" progId="Equation.3">
                  <p:embed/>
                </p:oleObj>
              </mc:Choice>
              <mc:Fallback>
                <p:oleObj name="公式" r:id="rId4" imgW="1168200" imgH="4572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7953" y="1772816"/>
                        <a:ext cx="2232199" cy="890314"/>
                      </a:xfrm>
                      <a:prstGeom prst="rect">
                        <a:avLst/>
                      </a:prstGeom>
                      <a:noFill/>
                      <a:extLst/>
                    </p:spPr>
                  </p:pic>
                </p:oleObj>
              </mc:Fallback>
            </mc:AlternateContent>
          </a:graphicData>
        </a:graphic>
      </p:graphicFrame>
      <p:sp>
        <p:nvSpPr>
          <p:cNvPr id="139271"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39270" name="Object 6"/>
          <p:cNvGraphicFramePr>
            <a:graphicFrameLocks noChangeAspect="1"/>
          </p:cNvGraphicFramePr>
          <p:nvPr>
            <p:extLst>
              <p:ext uri="{D42A27DB-BD31-4B8C-83A1-F6EECF244321}">
                <p14:modId xmlns:p14="http://schemas.microsoft.com/office/powerpoint/2010/main" val="858934384"/>
              </p:ext>
            </p:extLst>
          </p:nvPr>
        </p:nvGraphicFramePr>
        <p:xfrm>
          <a:off x="3203575" y="4941168"/>
          <a:ext cx="2222500" cy="791617"/>
        </p:xfrm>
        <a:graphic>
          <a:graphicData uri="http://schemas.openxmlformats.org/presentationml/2006/ole">
            <mc:AlternateContent xmlns:mc="http://schemas.openxmlformats.org/markup-compatibility/2006">
              <mc:Choice xmlns:v="urn:schemas-microsoft-com:vml" Requires="v">
                <p:oleObj spid="_x0000_s139600" name="公式" r:id="rId6" imgW="990360" imgH="444240" progId="Equation.3">
                  <p:embed/>
                </p:oleObj>
              </mc:Choice>
              <mc:Fallback>
                <p:oleObj name="公式" r:id="rId6" imgW="990360" imgH="44424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3575" y="4941168"/>
                        <a:ext cx="2222500" cy="791617"/>
                      </a:xfrm>
                      <a:prstGeom prst="rect">
                        <a:avLst/>
                      </a:prstGeom>
                      <a:noFill/>
                      <a:extLst/>
                    </p:spPr>
                  </p:pic>
                </p:oleObj>
              </mc:Fallback>
            </mc:AlternateContent>
          </a:graphicData>
        </a:graphic>
      </p:graphicFrame>
      <p:graphicFrame>
        <p:nvGraphicFramePr>
          <p:cNvPr id="139272" name="Object 8"/>
          <p:cNvGraphicFramePr>
            <a:graphicFrameLocks noGrp="1" noChangeAspect="1"/>
          </p:cNvGraphicFramePr>
          <p:nvPr>
            <p:ph sz="half" idx="2"/>
            <p:extLst>
              <p:ext uri="{D42A27DB-BD31-4B8C-83A1-F6EECF244321}">
                <p14:modId xmlns:p14="http://schemas.microsoft.com/office/powerpoint/2010/main" val="2964336153"/>
              </p:ext>
            </p:extLst>
          </p:nvPr>
        </p:nvGraphicFramePr>
        <p:xfrm>
          <a:off x="900113" y="5971183"/>
          <a:ext cx="258762" cy="338137"/>
        </p:xfrm>
        <a:graphic>
          <a:graphicData uri="http://schemas.openxmlformats.org/presentationml/2006/ole">
            <mc:AlternateContent xmlns:mc="http://schemas.openxmlformats.org/markup-compatibility/2006">
              <mc:Choice xmlns:v="urn:schemas-microsoft-com:vml" Requires="v">
                <p:oleObj spid="_x0000_s139601" name="公式" r:id="rId8" imgW="126720" imgH="164880" progId="Equation.3">
                  <p:embed/>
                </p:oleObj>
              </mc:Choice>
              <mc:Fallback>
                <p:oleObj name="公式" r:id="rId8" imgW="126720" imgH="164880" progId="Equation.3">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0113" y="5971183"/>
                        <a:ext cx="258762"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0" y="404813"/>
            <a:ext cx="7772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sz="4000" b="1" dirty="0" smtClean="0">
                <a:solidFill>
                  <a:srgbClr val="FF0000"/>
                </a:solidFill>
                <a:ea typeface="隶书" panose="02010509060101010101" pitchFamily="49" charset="-122"/>
              </a:rPr>
              <a:t>（续七</a:t>
            </a:r>
            <a:r>
              <a:rPr lang="en-US" altLang="zh-CN" sz="4000" b="1" dirty="0" smtClean="0">
                <a:solidFill>
                  <a:srgbClr val="FF0000"/>
                </a:solidFill>
                <a:ea typeface="隶书" panose="02010509060101010101" pitchFamily="49" charset="-122"/>
              </a:rPr>
              <a:t>-1</a:t>
            </a:r>
            <a:r>
              <a:rPr lang="zh-CN" altLang="en-US" sz="4000" b="1" dirty="0" smtClean="0">
                <a:solidFill>
                  <a:srgbClr val="FF0000"/>
                </a:solidFill>
                <a:ea typeface="隶书" panose="02010509060101010101" pitchFamily="49" charset="-122"/>
              </a:rPr>
              <a:t>）补充</a:t>
            </a:r>
            <a:endParaRPr lang="zh-CN" altLang="en-US" sz="4000" b="1" dirty="0">
              <a:solidFill>
                <a:srgbClr val="FF0000"/>
              </a:solidFill>
              <a:ea typeface="隶书" panose="02010509060101010101" pitchFamily="49" charset="-122"/>
            </a:endParaRPr>
          </a:p>
        </p:txBody>
      </p:sp>
      <p:sp>
        <p:nvSpPr>
          <p:cNvPr id="139267" name="Rectangle 3"/>
          <p:cNvSpPr>
            <a:spLocks noGrp="1" noChangeArrowheads="1"/>
          </p:cNvSpPr>
          <p:nvPr>
            <p:ph type="body" sz="half" idx="1"/>
          </p:nvPr>
        </p:nvSpPr>
        <p:spPr>
          <a:xfrm>
            <a:off x="251520" y="1325777"/>
            <a:ext cx="8208963" cy="4968875"/>
          </a:xfrm>
        </p:spPr>
        <p:txBody>
          <a:bodyPr/>
          <a:lstStyle/>
          <a:p>
            <a:pPr marL="0" indent="0">
              <a:buNone/>
            </a:pPr>
            <a:endParaRPr lang="zh-CN" altLang="zh-CN" dirty="0" smtClean="0"/>
          </a:p>
          <a:p>
            <a:pPr>
              <a:lnSpc>
                <a:spcPct val="80000"/>
              </a:lnSpc>
              <a:buFontTx/>
              <a:buNone/>
            </a:pPr>
            <a:endParaRPr lang="en-US" altLang="zh-CN" dirty="0"/>
          </a:p>
        </p:txBody>
      </p:sp>
      <p:sp>
        <p:nvSpPr>
          <p:cNvPr id="13926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39271"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mc:AlternateContent xmlns:mc="http://schemas.openxmlformats.org/markup-compatibility/2006" xmlns:a14="http://schemas.microsoft.com/office/drawing/2010/main">
        <mc:Choice Requires="a14">
          <p:sp>
            <p:nvSpPr>
              <p:cNvPr id="2" name="矩形 1"/>
              <p:cNvSpPr/>
              <p:nvPr/>
            </p:nvSpPr>
            <p:spPr>
              <a:xfrm>
                <a:off x="72008" y="1325777"/>
                <a:ext cx="8892480" cy="4823243"/>
              </a:xfrm>
              <a:prstGeom prst="rect">
                <a:avLst/>
              </a:prstGeom>
            </p:spPr>
            <p:txBody>
              <a:bodyPr wrap="square">
                <a:spAutoFit/>
              </a:bodyPr>
              <a:lstStyle/>
              <a:p>
                <a:r>
                  <a:rPr lang="en-US" altLang="zh-CN" sz="1800" dirty="0" smtClean="0"/>
                  <a:t>        1</a:t>
                </a:r>
                <a:r>
                  <a:rPr lang="zh-CN" altLang="en-US" sz="1800" dirty="0" smtClean="0"/>
                  <a:t>、向量代数</a:t>
                </a:r>
                <a:r>
                  <a:rPr lang="zh-CN" altLang="en-US" sz="1800" dirty="0"/>
                  <a:t>表示：一般印刷用黑体小写字母</a:t>
                </a:r>
                <a:r>
                  <a:rPr lang="en-US" altLang="zh-CN" sz="1800" dirty="0"/>
                  <a:t>α</a:t>
                </a:r>
                <a:r>
                  <a:rPr lang="zh-CN" altLang="en-US" sz="1800" dirty="0"/>
                  <a:t>、</a:t>
                </a:r>
                <a:r>
                  <a:rPr lang="en-US" altLang="zh-CN" sz="1800" dirty="0"/>
                  <a:t>β</a:t>
                </a:r>
                <a:r>
                  <a:rPr lang="zh-CN" altLang="en-US" sz="1800" dirty="0"/>
                  <a:t>、</a:t>
                </a:r>
                <a:r>
                  <a:rPr lang="en-US" altLang="zh-CN" sz="1800" dirty="0"/>
                  <a:t>γ … </a:t>
                </a:r>
                <a:r>
                  <a:rPr lang="zh-CN" altLang="en-US" sz="1800" dirty="0"/>
                  <a:t>或</a:t>
                </a:r>
                <a:r>
                  <a:rPr lang="en-US" altLang="zh-CN" sz="1800" dirty="0"/>
                  <a:t>a</a:t>
                </a:r>
                <a:r>
                  <a:rPr lang="zh-CN" altLang="en-US" sz="1800" dirty="0"/>
                  <a:t>、</a:t>
                </a:r>
                <a:r>
                  <a:rPr lang="en-US" altLang="zh-CN" sz="1800" dirty="0"/>
                  <a:t>b</a:t>
                </a:r>
                <a:r>
                  <a:rPr lang="zh-CN" altLang="en-US" sz="1800" dirty="0"/>
                  <a:t>、</a:t>
                </a:r>
                <a:r>
                  <a:rPr lang="en-US" altLang="zh-CN" sz="1800" dirty="0"/>
                  <a:t>c … </a:t>
                </a:r>
                <a:r>
                  <a:rPr lang="zh-CN" altLang="en-US" sz="1800" dirty="0"/>
                  <a:t>等来表示 </a:t>
                </a:r>
                <a:r>
                  <a:rPr lang="zh-CN" altLang="en-US" sz="1800" dirty="0" smtClean="0"/>
                  <a:t>向量，</a:t>
                </a:r>
                <a:r>
                  <a:rPr lang="zh-CN" altLang="en-US" sz="1800" dirty="0"/>
                  <a:t>手写用在</a:t>
                </a:r>
                <a:r>
                  <a:rPr lang="en-US" altLang="zh-CN" sz="1800" dirty="0"/>
                  <a:t>a</a:t>
                </a:r>
                <a:r>
                  <a:rPr lang="zh-CN" altLang="en-US" sz="1800" dirty="0"/>
                  <a:t>、</a:t>
                </a:r>
                <a:r>
                  <a:rPr lang="en-US" altLang="zh-CN" sz="1800" dirty="0"/>
                  <a:t>b</a:t>
                </a:r>
                <a:r>
                  <a:rPr lang="zh-CN" altLang="en-US" sz="1800" dirty="0"/>
                  <a:t>、</a:t>
                </a:r>
                <a:r>
                  <a:rPr lang="en-US" altLang="zh-CN" sz="1800" dirty="0"/>
                  <a:t>c…</a:t>
                </a:r>
                <a:r>
                  <a:rPr lang="zh-CN" altLang="en-US" sz="1800" dirty="0"/>
                  <a:t>等字母上加一箭头表示。</a:t>
                </a:r>
                <a:br>
                  <a:rPr lang="zh-CN" altLang="en-US" sz="1800" dirty="0"/>
                </a:br>
                <a:r>
                  <a:rPr lang="zh-CN" altLang="en-US" sz="1800" dirty="0" smtClean="0"/>
                  <a:t>        </a:t>
                </a:r>
                <a:r>
                  <a:rPr lang="en-US" altLang="zh-CN" sz="1800" dirty="0" smtClean="0"/>
                  <a:t>2</a:t>
                </a:r>
                <a:r>
                  <a:rPr lang="zh-CN" altLang="en-US" sz="1800" dirty="0" smtClean="0"/>
                  <a:t>．向量几何</a:t>
                </a:r>
                <a:r>
                  <a:rPr lang="zh-CN" altLang="en-US" sz="1800" dirty="0"/>
                  <a:t>表示：向量可以用有向线段来表示。有向线段的长度表示向量的大小，箭头所指的方向表示向量的方向。（若规定线段</a:t>
                </a:r>
                <a:r>
                  <a:rPr lang="en-US" altLang="zh-CN" sz="1800" dirty="0"/>
                  <a:t>AB</a:t>
                </a:r>
                <a:r>
                  <a:rPr lang="zh-CN" altLang="en-US" sz="1800" dirty="0"/>
                  <a:t>的端点</a:t>
                </a:r>
                <a:r>
                  <a:rPr lang="en-US" altLang="zh-CN" sz="1800" dirty="0"/>
                  <a:t>A</a:t>
                </a:r>
                <a:r>
                  <a:rPr lang="zh-CN" altLang="en-US" sz="1800" dirty="0"/>
                  <a:t>为起点，</a:t>
                </a:r>
                <a:r>
                  <a:rPr lang="en-US" altLang="zh-CN" sz="1800" dirty="0"/>
                  <a:t>B</a:t>
                </a:r>
                <a:r>
                  <a:rPr lang="zh-CN" altLang="en-US" sz="1800" dirty="0"/>
                  <a:t>为终点，则线段就具有了从起点</a:t>
                </a:r>
                <a:r>
                  <a:rPr lang="en-US" altLang="zh-CN" sz="1800" dirty="0"/>
                  <a:t>A</a:t>
                </a:r>
                <a:r>
                  <a:rPr lang="zh-CN" altLang="en-US" sz="1800" dirty="0"/>
                  <a:t>到终点</a:t>
                </a:r>
                <a:r>
                  <a:rPr lang="en-US" altLang="zh-CN" sz="1800" dirty="0"/>
                  <a:t>B</a:t>
                </a:r>
                <a:r>
                  <a:rPr lang="zh-CN" altLang="en-US" sz="1800" dirty="0"/>
                  <a:t>的方向和长度。 向量的几何表示这种具有方向和长度的线段叫做有向线段。）</a:t>
                </a:r>
                <a:br>
                  <a:rPr lang="zh-CN" altLang="en-US" sz="1800" dirty="0"/>
                </a:br>
                <a:r>
                  <a:rPr lang="zh-CN" altLang="en-US" sz="1800" dirty="0"/>
                  <a:t>　　</a:t>
                </a:r>
                <a:r>
                  <a:rPr lang="en-US" altLang="zh-CN" sz="1800" dirty="0"/>
                  <a:t>3</a:t>
                </a:r>
                <a:r>
                  <a:rPr lang="zh-CN" altLang="en-US" sz="1800" dirty="0" smtClean="0"/>
                  <a:t>．向量坐标表示：（下面</a:t>
                </a:r>
                <a:r>
                  <a:rPr lang="zh-CN" altLang="zh-CN" sz="1800" dirty="0" smtClean="0">
                    <a:solidFill>
                      <a:schemeClr val="tx1"/>
                    </a:solidFill>
                  </a:rPr>
                  <a:t> </a:t>
                </a:r>
                <a14:m>
                  <m:oMath xmlns:m="http://schemas.openxmlformats.org/officeDocument/2006/math">
                    <m:sSub>
                      <m:sSubPr>
                        <m:ctrlPr>
                          <a:rPr lang="zh-CN" altLang="zh-CN" sz="1800" i="1">
                            <a:solidFill>
                              <a:schemeClr val="tx1"/>
                            </a:solidFill>
                            <a:latin typeface="Cambria Math" panose="02040503050406030204" pitchFamily="18" charset="0"/>
                          </a:rPr>
                        </m:ctrlPr>
                      </m:sSubPr>
                      <m:e>
                        <m:r>
                          <a:rPr lang="en-US" altLang="zh-CN" sz="1800" i="1">
                            <a:solidFill>
                              <a:schemeClr val="tx1"/>
                            </a:solidFill>
                            <a:latin typeface="Cambria Math"/>
                          </a:rPr>
                          <m:t>𝑓</m:t>
                        </m:r>
                      </m:e>
                      <m:sub>
                        <m:r>
                          <a:rPr lang="en-US" altLang="zh-CN" sz="1800" b="1" i="1">
                            <a:solidFill>
                              <a:schemeClr val="tx1"/>
                            </a:solidFill>
                            <a:latin typeface="Cambria Math"/>
                          </a:rPr>
                          <m:t>𝒍</m:t>
                        </m:r>
                      </m:sub>
                    </m:sSub>
                    <m:d>
                      <m:dPr>
                        <m:ctrlPr>
                          <a:rPr lang="zh-CN" altLang="zh-CN" sz="1800" i="1">
                            <a:solidFill>
                              <a:schemeClr val="tx1"/>
                            </a:solidFill>
                            <a:latin typeface="Cambria Math" panose="02040503050406030204" pitchFamily="18" charset="0"/>
                          </a:rPr>
                        </m:ctrlPr>
                      </m:dPr>
                      <m:e>
                        <m:r>
                          <a:rPr lang="en-US" altLang="zh-CN" sz="1800" i="1">
                            <a:solidFill>
                              <a:schemeClr val="tx1"/>
                            </a:solidFill>
                            <a:latin typeface="Cambria Math"/>
                          </a:rPr>
                          <m:t>𝑃</m:t>
                        </m:r>
                      </m:e>
                    </m:d>
                    <m:r>
                      <a:rPr lang="en-US" altLang="zh-CN" sz="1800" i="1">
                        <a:solidFill>
                          <a:schemeClr val="tx1"/>
                        </a:solidFill>
                        <a:latin typeface="Cambria Math"/>
                      </a:rPr>
                      <m:t>=</m:t>
                    </m:r>
                    <m:sSub>
                      <m:sSubPr>
                        <m:ctrlPr>
                          <a:rPr lang="zh-CN" altLang="zh-CN" sz="1800" i="1">
                            <a:solidFill>
                              <a:schemeClr val="tx1"/>
                            </a:solidFill>
                            <a:latin typeface="Cambria Math" panose="02040503050406030204" pitchFamily="18" charset="0"/>
                          </a:rPr>
                        </m:ctrlPr>
                      </m:sSubPr>
                      <m:e>
                        <m:r>
                          <a:rPr lang="en-US" altLang="zh-CN" sz="1800" i="1">
                            <a:solidFill>
                              <a:schemeClr val="tx1"/>
                            </a:solidFill>
                            <a:latin typeface="Cambria Math"/>
                          </a:rPr>
                          <m:t>𝑓</m:t>
                        </m:r>
                      </m:e>
                      <m:sub>
                        <m:r>
                          <a:rPr lang="en-US" altLang="zh-CN" sz="1800" i="1">
                            <a:solidFill>
                              <a:schemeClr val="tx1"/>
                            </a:solidFill>
                            <a:latin typeface="Cambria Math"/>
                          </a:rPr>
                          <m:t>𝑥</m:t>
                        </m:r>
                      </m:sub>
                    </m:sSub>
                    <m:d>
                      <m:dPr>
                        <m:ctrlPr>
                          <a:rPr lang="zh-CN" altLang="zh-CN" sz="1800" i="1">
                            <a:solidFill>
                              <a:schemeClr val="tx1"/>
                            </a:solidFill>
                            <a:latin typeface="Cambria Math" panose="02040503050406030204" pitchFamily="18" charset="0"/>
                          </a:rPr>
                        </m:ctrlPr>
                      </m:dPr>
                      <m:e>
                        <m:r>
                          <a:rPr lang="en-US" altLang="zh-CN" sz="1800" i="1">
                            <a:solidFill>
                              <a:schemeClr val="tx1"/>
                            </a:solidFill>
                            <a:latin typeface="Cambria Math"/>
                          </a:rPr>
                          <m:t>𝑃</m:t>
                        </m:r>
                      </m:e>
                    </m:d>
                    <m:func>
                      <m:funcPr>
                        <m:ctrlPr>
                          <a:rPr lang="zh-CN" altLang="zh-CN" sz="1800" i="1">
                            <a:solidFill>
                              <a:schemeClr val="tx1"/>
                            </a:solidFill>
                            <a:latin typeface="Cambria Math" panose="02040503050406030204" pitchFamily="18" charset="0"/>
                          </a:rPr>
                        </m:ctrlPr>
                      </m:funcPr>
                      <m:fName>
                        <m:r>
                          <m:rPr>
                            <m:sty m:val="p"/>
                          </m:rPr>
                          <a:rPr lang="en-US" altLang="zh-CN" sz="1800">
                            <a:solidFill>
                              <a:schemeClr val="tx1"/>
                            </a:solidFill>
                            <a:latin typeface="Cambria Math"/>
                          </a:rPr>
                          <m:t>cos</m:t>
                        </m:r>
                      </m:fName>
                      <m:e>
                        <m:r>
                          <a:rPr lang="en-US" altLang="zh-CN" sz="1800" i="1">
                            <a:solidFill>
                              <a:schemeClr val="tx1"/>
                            </a:solidFill>
                            <a:latin typeface="Cambria Math"/>
                          </a:rPr>
                          <m:t>𝛼</m:t>
                        </m:r>
                      </m:e>
                    </m:func>
                    <m:r>
                      <a:rPr lang="en-US" altLang="zh-CN" sz="1800" i="1">
                        <a:solidFill>
                          <a:schemeClr val="tx1"/>
                        </a:solidFill>
                        <a:latin typeface="Cambria Math"/>
                      </a:rPr>
                      <m:t>+</m:t>
                    </m:r>
                    <m:sSub>
                      <m:sSubPr>
                        <m:ctrlPr>
                          <a:rPr lang="zh-CN" altLang="zh-CN" sz="1800" i="1">
                            <a:solidFill>
                              <a:schemeClr val="tx1"/>
                            </a:solidFill>
                            <a:latin typeface="Cambria Math" panose="02040503050406030204" pitchFamily="18" charset="0"/>
                          </a:rPr>
                        </m:ctrlPr>
                      </m:sSubPr>
                      <m:e>
                        <m:r>
                          <a:rPr lang="en-US" altLang="zh-CN" sz="1800" i="1">
                            <a:solidFill>
                              <a:schemeClr val="tx1"/>
                            </a:solidFill>
                            <a:latin typeface="Cambria Math"/>
                          </a:rPr>
                          <m:t>𝑓</m:t>
                        </m:r>
                      </m:e>
                      <m:sub>
                        <m:r>
                          <a:rPr lang="en-US" altLang="zh-CN" sz="1800" i="1">
                            <a:solidFill>
                              <a:schemeClr val="tx1"/>
                            </a:solidFill>
                            <a:latin typeface="Cambria Math"/>
                          </a:rPr>
                          <m:t>𝑦</m:t>
                        </m:r>
                      </m:sub>
                    </m:sSub>
                    <m:d>
                      <m:dPr>
                        <m:ctrlPr>
                          <a:rPr lang="zh-CN" altLang="zh-CN" sz="1800" i="1">
                            <a:solidFill>
                              <a:schemeClr val="tx1"/>
                            </a:solidFill>
                            <a:latin typeface="Cambria Math" panose="02040503050406030204" pitchFamily="18" charset="0"/>
                          </a:rPr>
                        </m:ctrlPr>
                      </m:dPr>
                      <m:e>
                        <m:r>
                          <a:rPr lang="en-US" altLang="zh-CN" sz="1800" i="1">
                            <a:solidFill>
                              <a:schemeClr val="tx1"/>
                            </a:solidFill>
                            <a:latin typeface="Cambria Math"/>
                          </a:rPr>
                          <m:t>𝑃</m:t>
                        </m:r>
                      </m:e>
                    </m:d>
                    <m:func>
                      <m:funcPr>
                        <m:ctrlPr>
                          <a:rPr lang="zh-CN" altLang="zh-CN" sz="1800" i="1">
                            <a:solidFill>
                              <a:schemeClr val="tx1"/>
                            </a:solidFill>
                            <a:latin typeface="Cambria Math" panose="02040503050406030204" pitchFamily="18" charset="0"/>
                          </a:rPr>
                        </m:ctrlPr>
                      </m:funcPr>
                      <m:fName>
                        <m:r>
                          <m:rPr>
                            <m:sty m:val="p"/>
                          </m:rPr>
                          <a:rPr lang="en-US" altLang="zh-CN" sz="1800">
                            <a:solidFill>
                              <a:schemeClr val="tx1"/>
                            </a:solidFill>
                            <a:latin typeface="Cambria Math"/>
                          </a:rPr>
                          <m:t>cos</m:t>
                        </m:r>
                      </m:fName>
                      <m:e>
                        <m:r>
                          <a:rPr lang="en-US" altLang="zh-CN" sz="1800" i="1">
                            <a:solidFill>
                              <a:schemeClr val="tx1"/>
                            </a:solidFill>
                            <a:latin typeface="Cambria Math"/>
                          </a:rPr>
                          <m:t>𝛽</m:t>
                        </m:r>
                      </m:e>
                    </m:func>
                    <m:r>
                      <a:rPr lang="en-US" altLang="zh-CN" sz="1800" i="1">
                        <a:solidFill>
                          <a:schemeClr val="tx1"/>
                        </a:solidFill>
                        <a:latin typeface="Cambria Math"/>
                      </a:rPr>
                      <m:t>+</m:t>
                    </m:r>
                    <m:sSub>
                      <m:sSubPr>
                        <m:ctrlPr>
                          <a:rPr lang="zh-CN" altLang="zh-CN" sz="1800" i="1">
                            <a:solidFill>
                              <a:schemeClr val="tx1"/>
                            </a:solidFill>
                            <a:latin typeface="Cambria Math" panose="02040503050406030204" pitchFamily="18" charset="0"/>
                          </a:rPr>
                        </m:ctrlPr>
                      </m:sSubPr>
                      <m:e>
                        <m:r>
                          <a:rPr lang="en-US" altLang="zh-CN" sz="1800" i="1">
                            <a:solidFill>
                              <a:schemeClr val="tx1"/>
                            </a:solidFill>
                            <a:latin typeface="Cambria Math"/>
                          </a:rPr>
                          <m:t>𝑓</m:t>
                        </m:r>
                      </m:e>
                      <m:sub>
                        <m:r>
                          <a:rPr lang="en-US" altLang="zh-CN" sz="1800" i="1">
                            <a:solidFill>
                              <a:schemeClr val="tx1"/>
                            </a:solidFill>
                            <a:latin typeface="Cambria Math"/>
                          </a:rPr>
                          <m:t>𝑧</m:t>
                        </m:r>
                      </m:sub>
                    </m:sSub>
                    <m:d>
                      <m:dPr>
                        <m:ctrlPr>
                          <a:rPr lang="zh-CN" altLang="zh-CN" sz="1800" i="1">
                            <a:solidFill>
                              <a:schemeClr val="tx1"/>
                            </a:solidFill>
                            <a:latin typeface="Cambria Math" panose="02040503050406030204" pitchFamily="18" charset="0"/>
                          </a:rPr>
                        </m:ctrlPr>
                      </m:dPr>
                      <m:e>
                        <m:r>
                          <a:rPr lang="en-US" altLang="zh-CN" sz="1800" i="1">
                            <a:solidFill>
                              <a:schemeClr val="tx1"/>
                            </a:solidFill>
                            <a:latin typeface="Cambria Math"/>
                          </a:rPr>
                          <m:t>𝑃</m:t>
                        </m:r>
                      </m:e>
                    </m:d>
                    <m:func>
                      <m:funcPr>
                        <m:ctrlPr>
                          <a:rPr lang="zh-CN" altLang="zh-CN" sz="1800" i="1">
                            <a:solidFill>
                              <a:schemeClr val="tx1"/>
                            </a:solidFill>
                            <a:latin typeface="Cambria Math" panose="02040503050406030204" pitchFamily="18" charset="0"/>
                          </a:rPr>
                        </m:ctrlPr>
                      </m:funcPr>
                      <m:fName>
                        <m:r>
                          <m:rPr>
                            <m:sty m:val="p"/>
                          </m:rPr>
                          <a:rPr lang="en-US" altLang="zh-CN" sz="1800">
                            <a:solidFill>
                              <a:schemeClr val="tx1"/>
                            </a:solidFill>
                            <a:latin typeface="Cambria Math"/>
                          </a:rPr>
                          <m:t>cos</m:t>
                        </m:r>
                      </m:fName>
                      <m:e>
                        <m:r>
                          <a:rPr lang="en-US" altLang="zh-CN" sz="1800" i="1">
                            <a:solidFill>
                              <a:schemeClr val="tx1"/>
                            </a:solidFill>
                            <a:latin typeface="Cambria Math"/>
                          </a:rPr>
                          <m:t>𝛾</m:t>
                        </m:r>
                      </m:e>
                    </m:func>
                  </m:oMath>
                </a14:m>
                <a:r>
                  <a:rPr lang="zh-CN" altLang="en-US" sz="1800" dirty="0" smtClean="0"/>
                  <a:t>用此定义）</a:t>
                </a:r>
                <a:r>
                  <a:rPr lang="zh-CN" altLang="en-US" sz="1800" dirty="0"/>
                  <a:t/>
                </a:r>
                <a:br>
                  <a:rPr lang="zh-CN" altLang="en-US" sz="1800" dirty="0"/>
                </a:br>
                <a:r>
                  <a:rPr lang="zh-CN" altLang="en-US" sz="1800" dirty="0"/>
                  <a:t>　　</a:t>
                </a:r>
                <a:r>
                  <a:rPr lang="en-US" altLang="zh-CN" sz="1800" dirty="0"/>
                  <a:t>1) </a:t>
                </a:r>
                <a:r>
                  <a:rPr lang="zh-CN" altLang="en-US" sz="1800" dirty="0"/>
                  <a:t>在平面直角坐标系中，分别取与</a:t>
                </a:r>
                <a:r>
                  <a:rPr lang="en-US" altLang="zh-CN" sz="1800" dirty="0"/>
                  <a:t>x</a:t>
                </a:r>
                <a:r>
                  <a:rPr lang="zh-CN" altLang="en-US" sz="1800" dirty="0"/>
                  <a:t>轴、</a:t>
                </a:r>
                <a:r>
                  <a:rPr lang="en-US" altLang="zh-CN" sz="1800" dirty="0"/>
                  <a:t>y</a:t>
                </a:r>
                <a:r>
                  <a:rPr lang="zh-CN" altLang="en-US" sz="1800" dirty="0"/>
                  <a:t>轴方向相同的两个单位向量</a:t>
                </a:r>
                <a:r>
                  <a:rPr lang="en-US" altLang="zh-CN" sz="1800" dirty="0" err="1"/>
                  <a:t>i</a:t>
                </a:r>
                <a:r>
                  <a:rPr lang="zh-CN" altLang="en-US" sz="1800" dirty="0"/>
                  <a:t>，</a:t>
                </a:r>
                <a:r>
                  <a:rPr lang="en-US" altLang="zh-CN" sz="1800" dirty="0"/>
                  <a:t>j</a:t>
                </a:r>
                <a:r>
                  <a:rPr lang="zh-CN" altLang="en-US" sz="1800" dirty="0"/>
                  <a:t>作为一组基底。</a:t>
                </a:r>
                <a:r>
                  <a:rPr lang="en-US" altLang="zh-CN" sz="1800" dirty="0"/>
                  <a:t>a</a:t>
                </a:r>
                <a:r>
                  <a:rPr lang="zh-CN" altLang="en-US" sz="1800" dirty="0"/>
                  <a:t>为平面直角坐标系内的任意向量，以坐标原点</a:t>
                </a:r>
                <a:r>
                  <a:rPr lang="en-US" altLang="zh-CN" sz="1800" dirty="0"/>
                  <a:t>O</a:t>
                </a:r>
                <a:r>
                  <a:rPr lang="zh-CN" altLang="en-US" sz="1800" dirty="0"/>
                  <a:t>为起点作向量</a:t>
                </a:r>
                <a:r>
                  <a:rPr lang="en-US" altLang="zh-CN" sz="1800" dirty="0"/>
                  <a:t>OP=a</a:t>
                </a:r>
                <a:r>
                  <a:rPr lang="zh-CN" altLang="en-US" sz="1800" dirty="0"/>
                  <a:t>。由平面向量基本定理知，有且只有一对实数（</a:t>
                </a:r>
                <a:r>
                  <a:rPr lang="en-US" altLang="zh-CN" sz="1800" dirty="0"/>
                  <a:t>x</a:t>
                </a:r>
                <a:r>
                  <a:rPr lang="zh-CN" altLang="en-US" sz="1800" dirty="0"/>
                  <a:t>，</a:t>
                </a:r>
                <a:r>
                  <a:rPr lang="en-US" altLang="zh-CN" sz="1800" dirty="0"/>
                  <a:t>y</a:t>
                </a:r>
                <a:r>
                  <a:rPr lang="zh-CN" altLang="en-US" sz="1800" dirty="0"/>
                  <a:t>），使得 </a:t>
                </a:r>
                <a:r>
                  <a:rPr lang="en-US" altLang="zh-CN" sz="1800" dirty="0"/>
                  <a:t>a=</a:t>
                </a:r>
                <a:r>
                  <a:rPr lang="zh-CN" altLang="en-US" sz="1800" dirty="0"/>
                  <a:t>向量</a:t>
                </a:r>
                <a:r>
                  <a:rPr lang="en-US" altLang="zh-CN" sz="1800" dirty="0"/>
                  <a:t>OP=</a:t>
                </a:r>
                <a:r>
                  <a:rPr lang="en-US" altLang="zh-CN" sz="1800" dirty="0" err="1"/>
                  <a:t>xi+yj</a:t>
                </a:r>
                <a:r>
                  <a:rPr lang="zh-CN" altLang="en-US" sz="1800" dirty="0"/>
                  <a:t>，因此把实数对（</a:t>
                </a:r>
                <a:r>
                  <a:rPr lang="en-US" altLang="zh-CN" sz="1800" dirty="0"/>
                  <a:t>x</a:t>
                </a:r>
                <a:r>
                  <a:rPr lang="zh-CN" altLang="en-US" sz="1800" dirty="0"/>
                  <a:t>，</a:t>
                </a:r>
                <a:r>
                  <a:rPr lang="en-US" altLang="zh-CN" sz="1800" dirty="0"/>
                  <a:t>y</a:t>
                </a:r>
                <a:r>
                  <a:rPr lang="zh-CN" altLang="en-US" sz="1800" dirty="0"/>
                  <a:t>）叫做向量</a:t>
                </a:r>
                <a:r>
                  <a:rPr lang="en-US" altLang="zh-CN" sz="1800" dirty="0"/>
                  <a:t>a</a:t>
                </a:r>
                <a:r>
                  <a:rPr lang="zh-CN" altLang="en-US" sz="1800" dirty="0"/>
                  <a:t>的坐标，记作</a:t>
                </a:r>
                <a:r>
                  <a:rPr lang="en-US" altLang="zh-CN" sz="1800" dirty="0"/>
                  <a:t>a=</a:t>
                </a:r>
                <a:r>
                  <a:rPr lang="zh-CN" altLang="en-US" sz="1800" dirty="0"/>
                  <a:t>（</a:t>
                </a:r>
                <a:r>
                  <a:rPr lang="en-US" altLang="zh-CN" sz="1800" dirty="0"/>
                  <a:t>x</a:t>
                </a:r>
                <a:r>
                  <a:rPr lang="zh-CN" altLang="en-US" sz="1800" dirty="0"/>
                  <a:t>，</a:t>
                </a:r>
                <a:r>
                  <a:rPr lang="en-US" altLang="zh-CN" sz="1800" dirty="0"/>
                  <a:t>y</a:t>
                </a:r>
                <a:r>
                  <a:rPr lang="zh-CN" altLang="en-US" sz="1800" dirty="0"/>
                  <a:t>）。这就是向量</a:t>
                </a:r>
                <a:r>
                  <a:rPr lang="en-US" altLang="zh-CN" sz="1800" dirty="0"/>
                  <a:t>a</a:t>
                </a:r>
                <a:r>
                  <a:rPr lang="zh-CN" altLang="en-US" sz="1800" dirty="0"/>
                  <a:t>的坐标表示。其中（</a:t>
                </a:r>
                <a:r>
                  <a:rPr lang="en-US" altLang="zh-CN" sz="1800" dirty="0"/>
                  <a:t>x</a:t>
                </a:r>
                <a:r>
                  <a:rPr lang="zh-CN" altLang="en-US" sz="1800" dirty="0"/>
                  <a:t>，</a:t>
                </a:r>
                <a:r>
                  <a:rPr lang="en-US" altLang="zh-CN" sz="1800" dirty="0"/>
                  <a:t>y</a:t>
                </a:r>
                <a:r>
                  <a:rPr lang="zh-CN" altLang="en-US" sz="1800" dirty="0"/>
                  <a:t>）就是点</a:t>
                </a:r>
                <a:r>
                  <a:rPr lang="en-US" altLang="zh-CN" sz="1800" dirty="0"/>
                  <a:t>P</a:t>
                </a:r>
                <a:r>
                  <a:rPr lang="zh-CN" altLang="en-US" sz="1800" dirty="0"/>
                  <a:t>的坐标。向量</a:t>
                </a:r>
                <a:r>
                  <a:rPr lang="en-US" altLang="zh-CN" sz="1800" dirty="0"/>
                  <a:t>OP</a:t>
                </a:r>
                <a:r>
                  <a:rPr lang="zh-CN" altLang="en-US" sz="1800" dirty="0"/>
                  <a:t>称为点</a:t>
                </a:r>
                <a:r>
                  <a:rPr lang="en-US" altLang="zh-CN" sz="1800" dirty="0"/>
                  <a:t>P</a:t>
                </a:r>
                <a:r>
                  <a:rPr lang="zh-CN" altLang="en-US" sz="1800" dirty="0"/>
                  <a:t>的位置向量。</a:t>
                </a:r>
                <a:br>
                  <a:rPr lang="zh-CN" altLang="en-US" sz="1800" dirty="0"/>
                </a:br>
                <a:r>
                  <a:rPr lang="zh-CN" altLang="en-US" sz="1800" dirty="0"/>
                  <a:t>　　</a:t>
                </a:r>
                <a:r>
                  <a:rPr lang="en-US" altLang="zh-CN" sz="1800" dirty="0"/>
                  <a:t>2) </a:t>
                </a:r>
                <a:r>
                  <a:rPr lang="zh-CN" altLang="en-US" sz="1800" dirty="0"/>
                  <a:t>在立体三维坐标系中</a:t>
                </a:r>
                <a:r>
                  <a:rPr lang="en-US" altLang="zh-CN" sz="1800" dirty="0"/>
                  <a:t>,</a:t>
                </a:r>
                <a:r>
                  <a:rPr lang="zh-CN" altLang="en-US" sz="1800" dirty="0"/>
                  <a:t>分别取与</a:t>
                </a:r>
                <a:r>
                  <a:rPr lang="en-US" altLang="zh-CN" sz="1800" dirty="0"/>
                  <a:t>x</a:t>
                </a:r>
                <a:r>
                  <a:rPr lang="zh-CN" altLang="en-US" sz="1800" dirty="0"/>
                  <a:t>轴、</a:t>
                </a:r>
                <a:r>
                  <a:rPr lang="en-US" altLang="zh-CN" sz="1800" dirty="0"/>
                  <a:t>y</a:t>
                </a:r>
                <a:r>
                  <a:rPr lang="zh-CN" altLang="en-US" sz="1800" dirty="0"/>
                  <a:t>轴，</a:t>
                </a:r>
                <a:r>
                  <a:rPr lang="en-US" altLang="zh-CN" sz="1800" dirty="0"/>
                  <a:t>z</a:t>
                </a:r>
                <a:r>
                  <a:rPr lang="zh-CN" altLang="en-US" sz="1800" dirty="0"/>
                  <a:t>轴方向相同的</a:t>
                </a:r>
                <a:r>
                  <a:rPr lang="en-US" altLang="zh-CN" sz="1800" dirty="0"/>
                  <a:t>3</a:t>
                </a:r>
                <a:r>
                  <a:rPr lang="zh-CN" altLang="en-US" sz="1800" dirty="0"/>
                  <a:t>个单位向量</a:t>
                </a:r>
                <a:r>
                  <a:rPr lang="en-US" altLang="zh-CN" sz="1800" dirty="0" err="1"/>
                  <a:t>i</a:t>
                </a:r>
                <a:r>
                  <a:rPr lang="zh-CN" altLang="en-US" sz="1800" dirty="0"/>
                  <a:t>，</a:t>
                </a:r>
                <a:r>
                  <a:rPr lang="en-US" altLang="zh-CN" sz="1800" dirty="0"/>
                  <a:t>j, k</a:t>
                </a:r>
                <a:r>
                  <a:rPr lang="zh-CN" altLang="en-US" sz="1800" dirty="0"/>
                  <a:t>作为一组基底。若</a:t>
                </a:r>
                <a:r>
                  <a:rPr lang="en-US" altLang="zh-CN" sz="1800" dirty="0"/>
                  <a:t>a</a:t>
                </a:r>
                <a:r>
                  <a:rPr lang="zh-CN" altLang="en-US" sz="1800" dirty="0"/>
                  <a:t>为该坐标系内的任意向量，以坐标原点</a:t>
                </a:r>
                <a:r>
                  <a:rPr lang="en-US" altLang="zh-CN" sz="1800" dirty="0"/>
                  <a:t>O</a:t>
                </a:r>
                <a:r>
                  <a:rPr lang="zh-CN" altLang="en-US" sz="1800" dirty="0"/>
                  <a:t>为起点作向量</a:t>
                </a:r>
                <a:r>
                  <a:rPr lang="en-US" altLang="zh-CN" sz="1800" dirty="0"/>
                  <a:t>OP=a</a:t>
                </a:r>
                <a:r>
                  <a:rPr lang="zh-CN" altLang="en-US" sz="1800" dirty="0"/>
                  <a:t>。由空间基本定理知，有且只有一组实数（</a:t>
                </a:r>
                <a:r>
                  <a:rPr lang="en-US" altLang="zh-CN" sz="1800" dirty="0"/>
                  <a:t>x</a:t>
                </a:r>
                <a:r>
                  <a:rPr lang="zh-CN" altLang="en-US" sz="1800" dirty="0"/>
                  <a:t>，</a:t>
                </a:r>
                <a:r>
                  <a:rPr lang="en-US" altLang="zh-CN" sz="1800" dirty="0"/>
                  <a:t>y, z</a:t>
                </a:r>
                <a:r>
                  <a:rPr lang="zh-CN" altLang="en-US" sz="1800" dirty="0"/>
                  <a:t>） 向量的坐标表示，使得 </a:t>
                </a:r>
                <a:r>
                  <a:rPr lang="en-US" altLang="zh-CN" sz="1800" dirty="0"/>
                  <a:t>a=</a:t>
                </a:r>
                <a:r>
                  <a:rPr lang="zh-CN" altLang="en-US" sz="1800" dirty="0"/>
                  <a:t>向量</a:t>
                </a:r>
                <a:r>
                  <a:rPr lang="en-US" altLang="zh-CN" sz="1800" dirty="0"/>
                  <a:t>OP=</a:t>
                </a:r>
                <a:r>
                  <a:rPr lang="en-US" altLang="zh-CN" sz="1800" dirty="0" err="1"/>
                  <a:t>xi+yj+zk</a:t>
                </a:r>
                <a:r>
                  <a:rPr lang="zh-CN" altLang="en-US" sz="1800" dirty="0"/>
                  <a:t>，因此把实数对（</a:t>
                </a:r>
                <a:r>
                  <a:rPr lang="en-US" altLang="zh-CN" sz="1800" dirty="0"/>
                  <a:t>x</a:t>
                </a:r>
                <a:r>
                  <a:rPr lang="zh-CN" altLang="en-US" sz="1800" dirty="0"/>
                  <a:t>，</a:t>
                </a:r>
                <a:r>
                  <a:rPr lang="en-US" altLang="zh-CN" sz="1800" dirty="0"/>
                  <a:t>y, z</a:t>
                </a:r>
                <a:r>
                  <a:rPr lang="zh-CN" altLang="en-US" sz="1800" dirty="0"/>
                  <a:t>）叫做向量</a:t>
                </a:r>
                <a:r>
                  <a:rPr lang="en-US" altLang="zh-CN" sz="1800" dirty="0"/>
                  <a:t>a</a:t>
                </a:r>
                <a:r>
                  <a:rPr lang="zh-CN" altLang="en-US" sz="1800" dirty="0"/>
                  <a:t>的坐标，记作</a:t>
                </a:r>
                <a:r>
                  <a:rPr lang="en-US" altLang="zh-CN" sz="1800" dirty="0"/>
                  <a:t>a=</a:t>
                </a:r>
                <a:r>
                  <a:rPr lang="zh-CN" altLang="en-US" sz="1800" dirty="0"/>
                  <a:t>（</a:t>
                </a:r>
                <a:r>
                  <a:rPr lang="en-US" altLang="zh-CN" sz="1800" dirty="0"/>
                  <a:t>x</a:t>
                </a:r>
                <a:r>
                  <a:rPr lang="zh-CN" altLang="en-US" sz="1800" dirty="0"/>
                  <a:t>，</a:t>
                </a:r>
                <a:r>
                  <a:rPr lang="en-US" altLang="zh-CN" sz="1800" dirty="0"/>
                  <a:t>y, z</a:t>
                </a:r>
                <a:r>
                  <a:rPr lang="zh-CN" altLang="en-US" sz="1800" dirty="0"/>
                  <a:t>）。这就是向量</a:t>
                </a:r>
                <a:r>
                  <a:rPr lang="en-US" altLang="zh-CN" sz="1800" dirty="0"/>
                  <a:t>a</a:t>
                </a:r>
                <a:r>
                  <a:rPr lang="zh-CN" altLang="en-US" sz="1800" dirty="0"/>
                  <a:t>的坐标表示。其中（</a:t>
                </a:r>
                <a:r>
                  <a:rPr lang="en-US" altLang="zh-CN" sz="1800" dirty="0"/>
                  <a:t>x</a:t>
                </a:r>
                <a:r>
                  <a:rPr lang="zh-CN" altLang="en-US" sz="1800" dirty="0"/>
                  <a:t>，</a:t>
                </a:r>
                <a:r>
                  <a:rPr lang="en-US" altLang="zh-CN" sz="1800" dirty="0"/>
                  <a:t>y, z</a:t>
                </a:r>
                <a:r>
                  <a:rPr lang="zh-CN" altLang="en-US" sz="1800" dirty="0"/>
                  <a:t>），也就是点</a:t>
                </a:r>
                <a:r>
                  <a:rPr lang="en-US" altLang="zh-CN" sz="1800" dirty="0"/>
                  <a:t>P</a:t>
                </a:r>
                <a:r>
                  <a:rPr lang="zh-CN" altLang="en-US" sz="1800" dirty="0"/>
                  <a:t>的坐标。向量</a:t>
                </a:r>
                <a:r>
                  <a:rPr lang="en-US" altLang="zh-CN" sz="1800" dirty="0"/>
                  <a:t>OP</a:t>
                </a:r>
                <a:r>
                  <a:rPr lang="zh-CN" altLang="en-US" sz="1800" dirty="0"/>
                  <a:t>称为点</a:t>
                </a:r>
                <a:r>
                  <a:rPr lang="en-US" altLang="zh-CN" sz="1800" dirty="0"/>
                  <a:t>P</a:t>
                </a:r>
                <a:r>
                  <a:rPr lang="zh-CN" altLang="en-US" sz="1800" dirty="0"/>
                  <a:t>的位置向量。</a:t>
                </a:r>
                <a:endParaRPr lang="zh-CN" altLang="en-US" sz="1800" dirty="0">
                  <a:solidFill>
                    <a:schemeClr val="tx1"/>
                  </a:solidFill>
                </a:endParaRPr>
              </a:p>
            </p:txBody>
          </p:sp>
        </mc:Choice>
        <mc:Fallback xmlns="">
          <p:sp>
            <p:nvSpPr>
              <p:cNvPr id="2" name="矩形 1"/>
              <p:cNvSpPr>
                <a:spLocks noRot="1" noChangeAspect="1" noMove="1" noResize="1" noEditPoints="1" noAdjustHandles="1" noChangeArrowheads="1" noChangeShapeType="1" noTextEdit="1"/>
              </p:cNvSpPr>
              <p:nvPr/>
            </p:nvSpPr>
            <p:spPr>
              <a:xfrm>
                <a:off x="72008" y="1325777"/>
                <a:ext cx="8892480" cy="4823243"/>
              </a:xfrm>
              <a:prstGeom prst="rect">
                <a:avLst/>
              </a:prstGeom>
              <a:blipFill>
                <a:blip r:embed="rId2"/>
                <a:stretch>
                  <a:fillRect l="-617" t="-884" r="-3084" b="-10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274589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0" y="404813"/>
            <a:ext cx="7772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sz="4000" b="1" dirty="0" smtClean="0">
                <a:solidFill>
                  <a:srgbClr val="FF0000"/>
                </a:solidFill>
                <a:ea typeface="隶书" panose="02010509060101010101" pitchFamily="49" charset="-122"/>
              </a:rPr>
              <a:t>（续七</a:t>
            </a:r>
            <a:r>
              <a:rPr lang="en-US" altLang="zh-CN" sz="4000" b="1" dirty="0" smtClean="0">
                <a:solidFill>
                  <a:srgbClr val="FF0000"/>
                </a:solidFill>
                <a:ea typeface="隶书" panose="02010509060101010101" pitchFamily="49" charset="-122"/>
              </a:rPr>
              <a:t>-2</a:t>
            </a:r>
            <a:r>
              <a:rPr lang="zh-CN" altLang="en-US" sz="4000" b="1" dirty="0">
                <a:solidFill>
                  <a:srgbClr val="FF0000"/>
                </a:solidFill>
                <a:ea typeface="隶书" panose="02010509060101010101" pitchFamily="49" charset="-122"/>
              </a:rPr>
              <a:t>）补充</a:t>
            </a:r>
          </a:p>
        </p:txBody>
      </p:sp>
      <p:sp>
        <p:nvSpPr>
          <p:cNvPr id="13926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39271"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mc:AlternateContent xmlns:mc="http://schemas.openxmlformats.org/markup-compatibility/2006" xmlns:a14="http://schemas.microsoft.com/office/drawing/2010/main">
        <mc:Choice Requires="a14">
          <p:sp>
            <p:nvSpPr>
              <p:cNvPr id="3" name="矩形 2"/>
              <p:cNvSpPr/>
              <p:nvPr/>
            </p:nvSpPr>
            <p:spPr>
              <a:xfrm>
                <a:off x="395536" y="1340768"/>
                <a:ext cx="8496944" cy="5067541"/>
              </a:xfrm>
              <a:prstGeom prst="rect">
                <a:avLst/>
              </a:prstGeom>
            </p:spPr>
            <p:txBody>
              <a:bodyPr wrap="square">
                <a:spAutoFit/>
              </a:bodyPr>
              <a:lstStyle/>
              <a:p>
                <a:pPr algn="just">
                  <a:spcAft>
                    <a:spcPts val="0"/>
                  </a:spcAft>
                </a:pPr>
                <a:r>
                  <a:rPr lang="zh-CN" altLang="zh-CN" sz="2000" b="1" kern="100" dirty="0">
                    <a:latin typeface="等线" panose="02010600030101010101" pitchFamily="2" charset="-122"/>
                    <a:cs typeface="Times New Roman" panose="02020603050405020304" pitchFamily="18" charset="0"/>
                  </a:rPr>
                  <a:t>定义</a:t>
                </a:r>
                <a:r>
                  <a:rPr lang="en-US" altLang="zh-CN" sz="2000" b="1" kern="100" dirty="0">
                    <a:latin typeface="等线" panose="02010600030101010101" pitchFamily="2" charset="-122"/>
                    <a:cs typeface="Times New Roman" panose="02020603050405020304" pitchFamily="18" charset="0"/>
                  </a:rPr>
                  <a:t>1 </a:t>
                </a:r>
                <a:r>
                  <a:rPr lang="zh-CN" altLang="zh-CN" sz="2000" kern="100" dirty="0">
                    <a:latin typeface="等线" panose="02010600030101010101" pitchFamily="2" charset="-122"/>
                    <a:cs typeface="Times New Roman" panose="02020603050405020304" pitchFamily="18" charset="0"/>
                  </a:rPr>
                  <a:t>设</a:t>
                </a:r>
                <a:r>
                  <a:rPr lang="en-US" altLang="zh-CN" sz="2000" b="1" i="1" kern="100" dirty="0">
                    <a:latin typeface="等线" panose="02010600030101010101" pitchFamily="2" charset="-122"/>
                    <a:cs typeface="Times New Roman" panose="02020603050405020304" pitchFamily="18" charset="0"/>
                  </a:rPr>
                  <a:t>P</a:t>
                </a:r>
                <a:r>
                  <a:rPr lang="en-US" altLang="zh-CN" sz="2000" b="1" i="1" kern="100" baseline="-25000" dirty="0">
                    <a:latin typeface="等线" panose="02010600030101010101" pitchFamily="2" charset="-122"/>
                    <a:cs typeface="Times New Roman" panose="02020603050405020304" pitchFamily="18" charset="0"/>
                  </a:rPr>
                  <a:t>0</a:t>
                </a:r>
                <a:r>
                  <a:rPr lang="zh-CN" altLang="zh-CN" sz="2000" kern="100" dirty="0">
                    <a:latin typeface="等线" panose="02010600030101010101" pitchFamily="2" charset="-122"/>
                    <a:cs typeface="Times New Roman" panose="02020603050405020304" pitchFamily="18" charset="0"/>
                  </a:rPr>
                  <a:t>为函数</a:t>
                </a:r>
                <a:r>
                  <a:rPr lang="en-US" altLang="zh-CN" sz="2000" kern="100" dirty="0">
                    <a:latin typeface="等线" panose="02010600030101010101" pitchFamily="2" charset="-122"/>
                    <a:cs typeface="Times New Roman" panose="02020603050405020304" pitchFamily="18" charset="0"/>
                  </a:rPr>
                  <a:t>u = </a:t>
                </a:r>
                <a14:m>
                  <m:oMath xmlns:m="http://schemas.openxmlformats.org/officeDocument/2006/math">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𝑓</m:t>
                    </m:r>
                  </m:oMath>
                </a14:m>
                <a:r>
                  <a:rPr lang="en-US" altLang="zh-CN" sz="2000" kern="100" dirty="0">
                    <a:effectLst/>
                    <a:latin typeface="宋体" panose="02010600030101010101" pitchFamily="2" charset="-122"/>
                    <a:ea typeface="等线" panose="02010600030101010101" pitchFamily="2" charset="-122"/>
                    <a:cs typeface="Times New Roman" panose="02020603050405020304" pitchFamily="18" charset="0"/>
                  </a:rPr>
                  <a:t>(x, y, z)</a:t>
                </a:r>
                <a:r>
                  <a:rPr lang="zh-CN" altLang="zh-CN" sz="2000" kern="100" dirty="0">
                    <a:latin typeface="等线" panose="02010600030101010101" pitchFamily="2" charset="-122"/>
                    <a:cs typeface="Times New Roman" panose="02020603050405020304" pitchFamily="18" charset="0"/>
                  </a:rPr>
                  <a:t>的定义域</a:t>
                </a:r>
                <a:r>
                  <a:rPr lang="en-US" altLang="zh-CN" sz="2000" kern="100" dirty="0">
                    <a:latin typeface="等线" panose="02010600030101010101" pitchFamily="2" charset="-122"/>
                    <a:cs typeface="Times New Roman" panose="02020603050405020304" pitchFamily="18" charset="0"/>
                  </a:rPr>
                  <a:t>E</a:t>
                </a:r>
                <a:r>
                  <a:rPr lang="zh-CN" altLang="zh-CN" sz="2000" kern="100" dirty="0">
                    <a:latin typeface="等线" panose="02010600030101010101" pitchFamily="2" charset="-122"/>
                    <a:cs typeface="Times New Roman" panose="02020603050405020304" pitchFamily="18" charset="0"/>
                  </a:rPr>
                  <a:t>内的一点，</a:t>
                </a:r>
                <a14:m>
                  <m:oMath xmlns:m="http://schemas.openxmlformats.org/officeDocument/2006/math">
                    <m:r>
                      <a:rPr lang="en-US" altLang="zh-CN" sz="2000" b="1" i="1" kern="100">
                        <a:latin typeface="Cambria Math" panose="02040503050406030204" pitchFamily="18" charset="0"/>
                        <a:cs typeface="Times New Roman" panose="02020603050405020304" pitchFamily="18" charset="0"/>
                      </a:rPr>
                      <m:t>𝒍</m:t>
                    </m:r>
                  </m:oMath>
                </a14:m>
                <a:r>
                  <a:rPr lang="zh-CN" altLang="zh-CN" sz="2000" kern="100" dirty="0">
                    <a:latin typeface="等线" panose="02010600030101010101" pitchFamily="2" charset="-122"/>
                    <a:cs typeface="Times New Roman" panose="02020603050405020304" pitchFamily="18" charset="0"/>
                  </a:rPr>
                  <a:t>为从点</a:t>
                </a:r>
                <a:r>
                  <a:rPr lang="en-US" altLang="zh-CN" sz="2000" b="1" i="1" kern="100" dirty="0">
                    <a:latin typeface="等线" panose="02010600030101010101" pitchFamily="2" charset="-122"/>
                    <a:cs typeface="Times New Roman" panose="02020603050405020304" pitchFamily="18" charset="0"/>
                  </a:rPr>
                  <a:t>P</a:t>
                </a:r>
                <a:r>
                  <a:rPr lang="en-US" altLang="zh-CN" sz="2000" b="1" i="1" kern="100" baseline="-25000" dirty="0">
                    <a:latin typeface="等线" panose="02010600030101010101" pitchFamily="2" charset="-122"/>
                    <a:cs typeface="Times New Roman" panose="02020603050405020304" pitchFamily="18" charset="0"/>
                  </a:rPr>
                  <a:t>0</a:t>
                </a:r>
                <a:r>
                  <a:rPr lang="zh-CN" altLang="zh-CN" sz="2000" kern="100" dirty="0">
                    <a:latin typeface="等线" panose="02010600030101010101" pitchFamily="2" charset="-122"/>
                    <a:cs typeface="Times New Roman" panose="02020603050405020304" pitchFamily="18" charset="0"/>
                  </a:rPr>
                  <a:t>出发的射线，</a:t>
                </a:r>
                <a:r>
                  <a:rPr lang="en-US" altLang="zh-CN" sz="2000" b="1" i="1" kern="100" dirty="0">
                    <a:latin typeface="等线" panose="02010600030101010101" pitchFamily="2" charset="-122"/>
                    <a:cs typeface="Times New Roman" panose="02020603050405020304" pitchFamily="18" charset="0"/>
                  </a:rPr>
                  <a:t>P</a:t>
                </a:r>
                <a:r>
                  <a:rPr lang="en-US" altLang="zh-CN" sz="2000" kern="100" dirty="0">
                    <a:latin typeface="等线" panose="02010600030101010101" pitchFamily="2" charset="-122"/>
                    <a:cs typeface="Times New Roman" panose="02020603050405020304" pitchFamily="18" charset="0"/>
                  </a:rPr>
                  <a:t>(x, y, z)</a:t>
                </a:r>
                <a:r>
                  <a:rPr lang="zh-CN" altLang="zh-CN" sz="2000" kern="100" dirty="0">
                    <a:latin typeface="等线" panose="02010600030101010101" pitchFamily="2" charset="-122"/>
                    <a:cs typeface="Times New Roman" panose="02020603050405020304" pitchFamily="18" charset="0"/>
                  </a:rPr>
                  <a:t>为</a:t>
                </a:r>
                <a14:m>
                  <m:oMath xmlns:m="http://schemas.openxmlformats.org/officeDocument/2006/math">
                    <m:r>
                      <a:rPr lang="en-US" altLang="zh-CN" sz="2000" b="1" i="1" kern="100">
                        <a:latin typeface="Cambria Math" panose="02040503050406030204" pitchFamily="18" charset="0"/>
                        <a:cs typeface="Times New Roman" panose="02020603050405020304" pitchFamily="18" charset="0"/>
                      </a:rPr>
                      <m:t>𝒍</m:t>
                    </m:r>
                  </m:oMath>
                </a14:m>
                <a:r>
                  <a:rPr lang="zh-CN" altLang="zh-CN" sz="2000" kern="100" dirty="0">
                    <a:latin typeface="等线" panose="02010600030101010101" pitchFamily="2" charset="-122"/>
                    <a:cs typeface="Times New Roman" panose="02020603050405020304" pitchFamily="18" charset="0"/>
                  </a:rPr>
                  <a:t>上且含于</a:t>
                </a:r>
                <a:r>
                  <a:rPr lang="en-US" altLang="zh-CN" sz="2000" kern="100" dirty="0">
                    <a:latin typeface="等线" panose="02010600030101010101" pitchFamily="2" charset="-122"/>
                    <a:cs typeface="Times New Roman" panose="02020603050405020304" pitchFamily="18" charset="0"/>
                  </a:rPr>
                  <a:t>E</a:t>
                </a:r>
                <a:r>
                  <a:rPr lang="zh-CN" altLang="zh-CN" sz="2000" kern="100" dirty="0">
                    <a:latin typeface="等线" panose="02010600030101010101" pitchFamily="2" charset="-122"/>
                    <a:cs typeface="Times New Roman" panose="02020603050405020304" pitchFamily="18" charset="0"/>
                  </a:rPr>
                  <a:t>内的任一点，以</a:t>
                </a:r>
                <a14:m>
                  <m:oMath xmlns:m="http://schemas.openxmlformats.org/officeDocument/2006/math">
                    <m:r>
                      <m:rPr>
                        <m:sty m:val="p"/>
                      </m:rPr>
                      <a:rPr lang="en-US" altLang="zh-CN" sz="2000" kern="100">
                        <a:latin typeface="Cambria Math" panose="02040503050406030204" pitchFamily="18" charset="0"/>
                        <a:cs typeface="Times New Roman" panose="02020603050405020304" pitchFamily="18" charset="0"/>
                      </a:rPr>
                      <m:t>ρ</m:t>
                    </m:r>
                  </m:oMath>
                </a14:m>
                <a:r>
                  <a:rPr lang="zh-CN" altLang="zh-CN" sz="2000" kern="100" dirty="0">
                    <a:latin typeface="等线" panose="02010600030101010101" pitchFamily="2" charset="-122"/>
                    <a:cs typeface="Times New Roman" panose="02020603050405020304" pitchFamily="18" charset="0"/>
                  </a:rPr>
                  <a:t>表示</a:t>
                </a:r>
                <a:r>
                  <a:rPr lang="en-US" altLang="zh-CN" sz="2000" b="1" i="1" kern="100" dirty="0">
                    <a:latin typeface="等线" panose="02010600030101010101" pitchFamily="2" charset="-122"/>
                    <a:cs typeface="Times New Roman" panose="02020603050405020304" pitchFamily="18" charset="0"/>
                  </a:rPr>
                  <a:t>P</a:t>
                </a:r>
                <a:r>
                  <a:rPr lang="zh-CN" altLang="zh-CN" sz="2000" kern="100" dirty="0">
                    <a:latin typeface="等线" panose="02010600030101010101" pitchFamily="2" charset="-122"/>
                    <a:cs typeface="Times New Roman" panose="02020603050405020304" pitchFamily="18" charset="0"/>
                  </a:rPr>
                  <a:t>与</a:t>
                </a:r>
                <a:r>
                  <a:rPr lang="en-US" altLang="zh-CN" sz="2000" b="1" i="1" kern="100" dirty="0">
                    <a:latin typeface="等线" panose="02010600030101010101" pitchFamily="2" charset="-122"/>
                    <a:cs typeface="Times New Roman" panose="02020603050405020304" pitchFamily="18" charset="0"/>
                  </a:rPr>
                  <a:t>P</a:t>
                </a:r>
                <a:r>
                  <a:rPr lang="en-US" altLang="zh-CN" sz="2000" b="1" i="1" kern="100" baseline="-25000" dirty="0">
                    <a:latin typeface="等线" panose="02010600030101010101" pitchFamily="2" charset="-122"/>
                    <a:cs typeface="Times New Roman" panose="02020603050405020304" pitchFamily="18" charset="0"/>
                  </a:rPr>
                  <a:t>0</a:t>
                </a:r>
                <a:r>
                  <a:rPr lang="zh-CN" altLang="zh-CN" sz="2000" kern="100" dirty="0">
                    <a:latin typeface="等线" panose="02010600030101010101" pitchFamily="2" charset="-122"/>
                    <a:cs typeface="Times New Roman" panose="02020603050405020304" pitchFamily="18" charset="0"/>
                  </a:rPr>
                  <a:t>两点间的距离，若</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14:m>
                  <m:oMathPara xmlns:m="http://schemas.openxmlformats.org/officeDocument/2006/math">
                    <m:oMathParaPr>
                      <m:jc m:val="centerGroup"/>
                    </m:oMathParaPr>
                    <m:oMath xmlns:m="http://schemas.openxmlformats.org/officeDocument/2006/math">
                      <m:func>
                        <m:func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altLang="zh-CN" sz="2000" kern="100">
                                  <a:effectLst/>
                                  <a:latin typeface="Cambria Math" panose="02040503050406030204" pitchFamily="18" charset="0"/>
                                  <a:ea typeface="等线" panose="02010600030101010101" pitchFamily="2" charset="-122"/>
                                  <a:cs typeface="Times New Roman" panose="02020603050405020304" pitchFamily="18" charset="0"/>
                                </a:rPr>
                                <m:t>lim</m:t>
                              </m:r>
                            </m:e>
                            <m:lim>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𝜌</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→0</m:t>
                              </m:r>
                            </m:lim>
                          </m:limLow>
                        </m:fName>
                        <m:e>
                          <m:f>
                            <m:f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𝑓</m:t>
                              </m:r>
                              <m:d>
                                <m:d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2000" kern="100">
                                      <a:effectLst/>
                                      <a:latin typeface="Cambria Math" panose="02040503050406030204" pitchFamily="18" charset="0"/>
                                      <a:ea typeface="等线" panose="02010600030101010101" pitchFamily="2" charset="-122"/>
                                      <a:cs typeface="Times New Roman" panose="02020603050405020304" pitchFamily="18" charset="0"/>
                                    </a:rPr>
                                    <m:t>P</m:t>
                                  </m:r>
                                </m:e>
                              </m:d>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0</m:t>
                                  </m:r>
                                </m:sub>
                              </m:s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num>
                            <m:den>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𝜌</m:t>
                              </m:r>
                            </m:den>
                          </m:f>
                        </m:e>
                      </m:func>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func>
                        <m:func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altLang="zh-CN" sz="2000" kern="100">
                                  <a:effectLst/>
                                  <a:latin typeface="Cambria Math" panose="02040503050406030204" pitchFamily="18" charset="0"/>
                                  <a:ea typeface="等线" panose="02010600030101010101" pitchFamily="2" charset="-122"/>
                                  <a:cs typeface="Times New Roman" panose="02020603050405020304" pitchFamily="18" charset="0"/>
                                </a:rPr>
                                <m:t>lim</m:t>
                              </m:r>
                            </m:e>
                            <m:lim>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𝜌</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→0</m:t>
                              </m:r>
                            </m:lim>
                          </m:limLow>
                        </m:fName>
                        <m:e>
                          <m:f>
                            <m:f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000" kern="100">
                                      <a:effectLst/>
                                      <a:latin typeface="Cambria Math" panose="02040503050406030204" pitchFamily="18" charset="0"/>
                                      <a:ea typeface="等线" panose="02010600030101010101" pitchFamily="2" charset="-122"/>
                                      <a:cs typeface="Times New Roman" panose="02020603050405020304" pitchFamily="18" charset="0"/>
                                    </a:rPr>
                                    <m:t>Δ</m:t>
                                  </m:r>
                                </m:e>
                                <m: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𝜌</m:t>
                              </m:r>
                            </m:den>
                          </m:f>
                        </m:e>
                      </m:func>
                    </m:oMath>
                  </m:oMathPara>
                </a14:m>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zh-CN" altLang="zh-CN" sz="2000" kern="100" dirty="0">
                    <a:latin typeface="等线" panose="02010600030101010101" pitchFamily="2" charset="-122"/>
                    <a:cs typeface="Times New Roman" panose="02020603050405020304" pitchFamily="18" charset="0"/>
                  </a:rPr>
                  <a:t>存在，则称此极限值为函数</a:t>
                </a:r>
                <a14:m>
                  <m:oMath xmlns:m="http://schemas.openxmlformats.org/officeDocument/2006/math">
                    <m:r>
                      <a:rPr lang="en-US" altLang="zh-CN" sz="2000" i="1" kern="100">
                        <a:latin typeface="Cambria Math" panose="02040503050406030204" pitchFamily="18" charset="0"/>
                        <a:cs typeface="Times New Roman" panose="02020603050405020304" pitchFamily="18" charset="0"/>
                      </a:rPr>
                      <m:t>𝑓</m:t>
                    </m:r>
                  </m:oMath>
                </a14:m>
                <a:r>
                  <a:rPr lang="zh-CN" altLang="zh-CN" sz="2000" kern="100" dirty="0">
                    <a:latin typeface="等线" panose="02010600030101010101" pitchFamily="2" charset="-122"/>
                    <a:cs typeface="Times New Roman" panose="02020603050405020304" pitchFamily="18" charset="0"/>
                  </a:rPr>
                  <a:t>在点</a:t>
                </a:r>
                <a:r>
                  <a:rPr lang="en-US" altLang="zh-CN" sz="2000" b="1" i="1" kern="100" dirty="0">
                    <a:latin typeface="等线" panose="02010600030101010101" pitchFamily="2" charset="-122"/>
                    <a:cs typeface="Times New Roman" panose="02020603050405020304" pitchFamily="18" charset="0"/>
                  </a:rPr>
                  <a:t>P</a:t>
                </a:r>
                <a:r>
                  <a:rPr lang="en-US" altLang="zh-CN" sz="2000" b="1" i="1" kern="100" baseline="-25000" dirty="0">
                    <a:latin typeface="等线" panose="02010600030101010101" pitchFamily="2" charset="-122"/>
                    <a:cs typeface="Times New Roman" panose="02020603050405020304" pitchFamily="18" charset="0"/>
                  </a:rPr>
                  <a:t>0</a:t>
                </a:r>
                <a:r>
                  <a:rPr lang="zh-CN" altLang="zh-CN" sz="2000" kern="100" dirty="0">
                    <a:latin typeface="等线" panose="02010600030101010101" pitchFamily="2" charset="-122"/>
                    <a:cs typeface="Times New Roman" panose="02020603050405020304" pitchFamily="18" charset="0"/>
                  </a:rPr>
                  <a:t>沿方向</a:t>
                </a:r>
                <a:r>
                  <a:rPr lang="en-US" altLang="zh-CN" sz="2000" b="1" i="1" kern="100" dirty="0">
                    <a:latin typeface="等线" panose="02010600030101010101" pitchFamily="2" charset="-122"/>
                    <a:cs typeface="Times New Roman" panose="02020603050405020304" pitchFamily="18" charset="0"/>
                  </a:rPr>
                  <a:t>l</a:t>
                </a:r>
                <a:r>
                  <a:rPr lang="zh-CN" altLang="zh-CN" sz="2000" kern="100" dirty="0">
                    <a:latin typeface="等线" panose="02010600030101010101" pitchFamily="2" charset="-122"/>
                    <a:cs typeface="Times New Roman" panose="02020603050405020304" pitchFamily="18" charset="0"/>
                  </a:rPr>
                  <a:t>的方向导数，记作</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14:m>
                  <m:oMathPara xmlns:m="http://schemas.openxmlformats.org/officeDocument/2006/math">
                    <m:oMathParaPr>
                      <m:jc m:val="centerGroup"/>
                    </m:oMathParaPr>
                    <m:oMath xmlns:m="http://schemas.openxmlformats.org/officeDocument/2006/math">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d>
                            <m:dPr>
                              <m:begChr m:val=""/>
                              <m:endChr m:val="|"/>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kern="100">
                                      <a:latin typeface="Cambria Math" panose="02040503050406030204" pitchFamily="18" charset="0"/>
                                      <a:cs typeface="Times New Roman" panose="02020603050405020304" pitchFamily="18" charset="0"/>
                                    </a:rPr>
                                    <m:t>𝒍</m:t>
                                  </m:r>
                                </m:den>
                              </m:f>
                            </m:e>
                          </m:d>
                        </m:e>
                        <m:sub>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0</m:t>
                              </m:r>
                            </m:sub>
                          </m:sSub>
                        </m:sub>
                      </m:s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 </m:t>
                      </m:r>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𝑓</m:t>
                          </m:r>
                        </m:e>
                        <m: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𝑙</m:t>
                          </m:r>
                        </m:sub>
                      </m:sSub>
                      <m:d>
                        <m:d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0</m:t>
                              </m:r>
                            </m:sub>
                          </m:sSub>
                        </m:e>
                      </m:d>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  </m:t>
                      </m:r>
                      <m:r>
                        <a:rPr lang="zh-CN" altLang="zh-CN" sz="2000" kern="100">
                          <a:effectLst/>
                          <a:latin typeface="Cambria Math" panose="02040503050406030204" pitchFamily="18" charset="0"/>
                          <a:ea typeface="等线" panose="02010600030101010101" pitchFamily="2" charset="-122"/>
                          <a:cs typeface="Times New Roman" panose="02020603050405020304" pitchFamily="18" charset="0"/>
                        </a:rPr>
                        <m:t>或</m:t>
                      </m:r>
                      <m:r>
                        <a:rPr lang="zh-CN" altLang="zh-CN" sz="2000" kern="100">
                          <a:effectLst/>
                          <a:latin typeface="Cambria Math" panose="02040503050406030204" pitchFamily="18" charset="0"/>
                          <a:ea typeface="Cambria Math" panose="02040503050406030204" pitchFamily="18" charset="0"/>
                          <a:cs typeface="Times New Roman" panose="02020603050405020304" pitchFamily="18" charset="0"/>
                        </a:rPr>
                        <m:t> </m:t>
                      </m:r>
                      <m: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t> </m:t>
                      </m:r>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𝑓</m:t>
                          </m:r>
                        </m:e>
                        <m: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𝑙</m:t>
                          </m:r>
                        </m:sub>
                      </m:s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0</m:t>
                          </m:r>
                        </m:sub>
                      </m:s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 </m:t>
                      </m:r>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0</m:t>
                          </m:r>
                        </m:sub>
                      </m:s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 </m:t>
                      </m:r>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0</m:t>
                          </m:r>
                        </m:sub>
                      </m:s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oMath>
                  </m:oMathPara>
                </a14:m>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zh-CN" altLang="zh-CN" sz="2000" kern="100" dirty="0">
                    <a:latin typeface="等线" panose="02010600030101010101" pitchFamily="2" charset="-122"/>
                    <a:cs typeface="Times New Roman" panose="02020603050405020304" pitchFamily="18" charset="0"/>
                  </a:rPr>
                  <a:t>容易看到，若</a:t>
                </a:r>
                <a14:m>
                  <m:oMath xmlns:m="http://schemas.openxmlformats.org/officeDocument/2006/math">
                    <m:r>
                      <a:rPr lang="en-US" altLang="zh-CN" sz="2000" i="1" kern="100">
                        <a:latin typeface="Cambria Math" panose="02040503050406030204" pitchFamily="18" charset="0"/>
                        <a:cs typeface="Times New Roman" panose="02020603050405020304" pitchFamily="18" charset="0"/>
                      </a:rPr>
                      <m:t>𝑓</m:t>
                    </m:r>
                  </m:oMath>
                </a14:m>
                <a:r>
                  <a:rPr lang="zh-CN" altLang="zh-CN" sz="2000" kern="100" dirty="0">
                    <a:latin typeface="等线" panose="02010600030101010101" pitchFamily="2" charset="-122"/>
                    <a:cs typeface="Times New Roman" panose="02020603050405020304" pitchFamily="18" charset="0"/>
                  </a:rPr>
                  <a:t>在</a:t>
                </a:r>
                <a:r>
                  <a:rPr lang="en-US" altLang="zh-CN" sz="2000" b="1" i="1" kern="100" dirty="0">
                    <a:latin typeface="等线" panose="02010600030101010101" pitchFamily="2" charset="-122"/>
                    <a:cs typeface="Times New Roman" panose="02020603050405020304" pitchFamily="18" charset="0"/>
                  </a:rPr>
                  <a:t>P</a:t>
                </a:r>
                <a:r>
                  <a:rPr lang="en-US" altLang="zh-CN" sz="2000" b="1" i="1" kern="100" baseline="-25000" dirty="0">
                    <a:latin typeface="等线" panose="02010600030101010101" pitchFamily="2" charset="-122"/>
                    <a:cs typeface="Times New Roman" panose="02020603050405020304" pitchFamily="18" charset="0"/>
                  </a:rPr>
                  <a:t>0</a:t>
                </a:r>
                <a:r>
                  <a:rPr lang="zh-CN" altLang="zh-CN" sz="2000" kern="100" dirty="0">
                    <a:latin typeface="等线" panose="02010600030101010101" pitchFamily="2" charset="-122"/>
                    <a:cs typeface="Times New Roman" panose="02020603050405020304" pitchFamily="18" charset="0"/>
                  </a:rPr>
                  <a:t>存在关于</a:t>
                </a:r>
                <a:r>
                  <a:rPr lang="en-US" altLang="zh-CN" sz="2000" kern="100" dirty="0">
                    <a:latin typeface="等线" panose="02010600030101010101" pitchFamily="2" charset="-122"/>
                    <a:cs typeface="Times New Roman" panose="02020603050405020304" pitchFamily="18" charset="0"/>
                  </a:rPr>
                  <a:t>x</a:t>
                </a:r>
                <a:r>
                  <a:rPr lang="zh-CN" altLang="zh-CN" sz="2000" kern="100" dirty="0">
                    <a:latin typeface="等线" panose="02010600030101010101" pitchFamily="2" charset="-122"/>
                    <a:cs typeface="Times New Roman" panose="02020603050405020304" pitchFamily="18" charset="0"/>
                  </a:rPr>
                  <a:t>的偏导数，则</a:t>
                </a:r>
                <a14:m>
                  <m:oMath xmlns:m="http://schemas.openxmlformats.org/officeDocument/2006/math">
                    <m:r>
                      <a:rPr lang="en-US" altLang="zh-CN" sz="2000" i="1" kern="100">
                        <a:latin typeface="Cambria Math" panose="02040503050406030204" pitchFamily="18" charset="0"/>
                        <a:cs typeface="Times New Roman" panose="02020603050405020304" pitchFamily="18" charset="0"/>
                      </a:rPr>
                      <m:t>𝑓</m:t>
                    </m:r>
                  </m:oMath>
                </a14:m>
                <a:r>
                  <a:rPr lang="zh-CN" altLang="zh-CN" sz="2000" kern="100" dirty="0">
                    <a:latin typeface="等线" panose="02010600030101010101" pitchFamily="2" charset="-122"/>
                    <a:cs typeface="Times New Roman" panose="02020603050405020304" pitchFamily="18" charset="0"/>
                  </a:rPr>
                  <a:t>在点</a:t>
                </a:r>
                <a:r>
                  <a:rPr lang="en-US" altLang="zh-CN" sz="2000" b="1" i="1" kern="100" dirty="0">
                    <a:latin typeface="等线" panose="02010600030101010101" pitchFamily="2" charset="-122"/>
                    <a:cs typeface="Times New Roman" panose="02020603050405020304" pitchFamily="18" charset="0"/>
                  </a:rPr>
                  <a:t>P</a:t>
                </a:r>
                <a:r>
                  <a:rPr lang="en-US" altLang="zh-CN" sz="2000" b="1" i="1" kern="100" baseline="-25000" dirty="0">
                    <a:latin typeface="等线" panose="02010600030101010101" pitchFamily="2" charset="-122"/>
                    <a:cs typeface="Times New Roman" panose="02020603050405020304" pitchFamily="18" charset="0"/>
                  </a:rPr>
                  <a:t>0</a:t>
                </a:r>
                <a:r>
                  <a:rPr lang="zh-CN" altLang="zh-CN" sz="2000" kern="100" dirty="0">
                    <a:latin typeface="等线" panose="02010600030101010101" pitchFamily="2" charset="-122"/>
                    <a:cs typeface="Times New Roman" panose="02020603050405020304" pitchFamily="18" charset="0"/>
                  </a:rPr>
                  <a:t>沿平行于</a:t>
                </a:r>
                <a:r>
                  <a:rPr lang="en-US" altLang="zh-CN" sz="2000" kern="100" dirty="0">
                    <a:latin typeface="等线" panose="02010600030101010101" pitchFamily="2" charset="-122"/>
                    <a:cs typeface="Times New Roman" panose="02020603050405020304" pitchFamily="18" charset="0"/>
                  </a:rPr>
                  <a:t>x</a:t>
                </a:r>
                <a:r>
                  <a:rPr lang="zh-CN" altLang="zh-CN" sz="2000" kern="100" dirty="0">
                    <a:latin typeface="等线" panose="02010600030101010101" pitchFamily="2" charset="-122"/>
                    <a:cs typeface="Times New Roman" panose="02020603050405020304" pitchFamily="18" charset="0"/>
                  </a:rPr>
                  <a:t>轴正向的方向导数</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14:m>
                  <m:oMathPara xmlns:m="http://schemas.openxmlformats.org/officeDocument/2006/math">
                    <m:oMathParaPr>
                      <m:jc m:val="centerGroup"/>
                    </m:oMathParaPr>
                    <m:oMath xmlns:m="http://schemas.openxmlformats.org/officeDocument/2006/math">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d>
                            <m:dPr>
                              <m:begChr m:val=""/>
                              <m:endChr m:val="|"/>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kern="100">
                                      <a:latin typeface="Cambria Math" panose="02040503050406030204" pitchFamily="18" charset="0"/>
                                      <a:cs typeface="Times New Roman" panose="02020603050405020304" pitchFamily="18" charset="0"/>
                                    </a:rPr>
                                    <m:t>𝒍</m:t>
                                  </m:r>
                                </m:den>
                              </m:f>
                            </m:e>
                          </m:d>
                        </m:e>
                        <m:sub>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0</m:t>
                              </m:r>
                            </m:sub>
                          </m:sSub>
                        </m:sub>
                      </m:s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 </m:t>
                      </m:r>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d>
                            <m:dPr>
                              <m:begChr m:val=""/>
                              <m:endChr m:val="|"/>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kern="100">
                                      <a:latin typeface="Cambria Math" panose="02040503050406030204" pitchFamily="18" charset="0"/>
                                      <a:cs typeface="Times New Roman" panose="02020603050405020304" pitchFamily="18" charset="0"/>
                                    </a:rPr>
                                    <m:t>𝒙</m:t>
                                  </m:r>
                                </m:den>
                              </m:f>
                            </m:e>
                          </m:d>
                        </m:e>
                        <m:sub>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0</m:t>
                              </m:r>
                            </m:sub>
                          </m:sSub>
                        </m:sub>
                      </m:sSub>
                    </m:oMath>
                  </m:oMathPara>
                </a14:m>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zh-CN" altLang="zh-CN" sz="2000" kern="100" dirty="0">
                    <a:latin typeface="等线" panose="02010600030101010101" pitchFamily="2" charset="-122"/>
                    <a:cs typeface="Times New Roman" panose="02020603050405020304" pitchFamily="18" charset="0"/>
                  </a:rPr>
                  <a:t>当</a:t>
                </a:r>
                <a14:m>
                  <m:oMath xmlns:m="http://schemas.openxmlformats.org/officeDocument/2006/math">
                    <m:r>
                      <a:rPr lang="en-US" altLang="zh-CN" sz="2000" b="1" i="1" kern="100">
                        <a:latin typeface="Cambria Math" panose="02040503050406030204" pitchFamily="18" charset="0"/>
                        <a:cs typeface="Times New Roman" panose="02020603050405020304" pitchFamily="18" charset="0"/>
                      </a:rPr>
                      <m:t>𝒍</m:t>
                    </m:r>
                  </m:oMath>
                </a14:m>
                <a:r>
                  <a:rPr lang="zh-CN" altLang="zh-CN" sz="2000" kern="100" dirty="0">
                    <a:latin typeface="等线" panose="02010600030101010101" pitchFamily="2" charset="-122"/>
                    <a:cs typeface="Times New Roman" panose="02020603050405020304" pitchFamily="18" charset="0"/>
                  </a:rPr>
                  <a:t>的方向平行于</a:t>
                </a:r>
                <a:r>
                  <a:rPr lang="en-US" altLang="zh-CN" sz="2000" kern="100" dirty="0">
                    <a:latin typeface="等线" panose="02010600030101010101" pitchFamily="2" charset="-122"/>
                    <a:cs typeface="Times New Roman" panose="02020603050405020304" pitchFamily="18" charset="0"/>
                  </a:rPr>
                  <a:t>x</a:t>
                </a:r>
                <a:r>
                  <a:rPr lang="zh-CN" altLang="zh-CN" sz="2000" kern="100" dirty="0">
                    <a:latin typeface="等线" panose="02010600030101010101" pitchFamily="2" charset="-122"/>
                    <a:cs typeface="Times New Roman" panose="02020603050405020304" pitchFamily="18" charset="0"/>
                  </a:rPr>
                  <a:t>轴的负方向时，则有</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14:m>
                  <m:oMathPara xmlns:m="http://schemas.openxmlformats.org/officeDocument/2006/math">
                    <m:oMathParaPr>
                      <m:jc m:val="centerGroup"/>
                    </m:oMathParaPr>
                    <m:oMath xmlns:m="http://schemas.openxmlformats.org/officeDocument/2006/math">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d>
                            <m:dPr>
                              <m:begChr m:val=""/>
                              <m:endChr m:val="|"/>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kern="100">
                                      <a:latin typeface="Cambria Math" panose="02040503050406030204" pitchFamily="18" charset="0"/>
                                      <a:cs typeface="Times New Roman" panose="02020603050405020304" pitchFamily="18" charset="0"/>
                                    </a:rPr>
                                    <m:t>𝒍</m:t>
                                  </m:r>
                                </m:den>
                              </m:f>
                            </m:e>
                          </m:d>
                        </m:e>
                        <m:sub>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0</m:t>
                              </m:r>
                            </m:sub>
                          </m:sSub>
                        </m:sub>
                      </m:s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 −</m:t>
                      </m:r>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d>
                            <m:dPr>
                              <m:begChr m:val=""/>
                              <m:endChr m:val="|"/>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kern="100">
                                      <a:latin typeface="Cambria Math" panose="02040503050406030204" pitchFamily="18" charset="0"/>
                                      <a:cs typeface="Times New Roman" panose="02020603050405020304" pitchFamily="18" charset="0"/>
                                    </a:rPr>
                                    <m:t>𝒙</m:t>
                                  </m:r>
                                </m:den>
                              </m:f>
                            </m:e>
                          </m:d>
                        </m:e>
                        <m:sub>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0</m:t>
                              </m:r>
                            </m:sub>
                          </m:sSub>
                        </m:sub>
                      </m:sSub>
                    </m:oMath>
                  </m:oMathPara>
                </a14:m>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395536" y="1340768"/>
                <a:ext cx="8496944" cy="5067541"/>
              </a:xfrm>
              <a:prstGeom prst="rect">
                <a:avLst/>
              </a:prstGeom>
              <a:blipFill>
                <a:blip r:embed="rId2"/>
                <a:stretch>
                  <a:fillRect l="-789" t="-1083" r="-7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216087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304800" y="457200"/>
            <a:ext cx="7772400" cy="762000"/>
          </a:xfrm>
        </p:spPr>
        <p:txBody>
          <a:bodyPr/>
          <a:lstStyle/>
          <a:p>
            <a:pPr algn="l"/>
            <a:r>
              <a:rPr lang="en-US" altLang="zh-CN" sz="4000" dirty="0">
                <a:solidFill>
                  <a:srgbClr val="FF0000"/>
                </a:solidFill>
                <a:latin typeface="隶书" panose="02010509060101010101" pitchFamily="49" charset="-122"/>
                <a:ea typeface="隶书" panose="02010509060101010101" pitchFamily="49" charset="-122"/>
              </a:rPr>
              <a:t>5.1 </a:t>
            </a:r>
            <a:r>
              <a:rPr lang="zh-CN" altLang="en-US" sz="4000" dirty="0">
                <a:solidFill>
                  <a:srgbClr val="FF0000"/>
                </a:solidFill>
                <a:latin typeface="隶书" panose="02010509060101010101" pitchFamily="49" charset="-122"/>
                <a:ea typeface="隶书" panose="02010509060101010101" pitchFamily="49" charset="-122"/>
              </a:rPr>
              <a:t>基本概念</a:t>
            </a:r>
            <a:r>
              <a:rPr lang="zh-CN" altLang="en-US" sz="3600" b="1" dirty="0">
                <a:solidFill>
                  <a:srgbClr val="FF0000"/>
                </a:solidFill>
                <a:latin typeface="隶书" panose="02010509060101010101" pitchFamily="49" charset="-122"/>
                <a:ea typeface="隶书" panose="02010509060101010101" pitchFamily="49" charset="-122"/>
              </a:rPr>
              <a:t>（续一）</a:t>
            </a:r>
          </a:p>
        </p:txBody>
      </p:sp>
      <p:sp>
        <p:nvSpPr>
          <p:cNvPr id="86019" name="Rectangle 3"/>
          <p:cNvSpPr>
            <a:spLocks noGrp="1" noChangeArrowheads="1"/>
          </p:cNvSpPr>
          <p:nvPr>
            <p:ph type="body" idx="1"/>
          </p:nvPr>
        </p:nvSpPr>
        <p:spPr>
          <a:xfrm>
            <a:off x="381000" y="1524000"/>
            <a:ext cx="8077200" cy="4572000"/>
          </a:xfrm>
        </p:spPr>
        <p:txBody>
          <a:bodyPr/>
          <a:lstStyle/>
          <a:p>
            <a:pPr>
              <a:buFontTx/>
              <a:buNone/>
            </a:pPr>
            <a:r>
              <a:rPr lang="en-US" altLang="zh-CN">
                <a:cs typeface="Times New Roman" panose="02020603050405020304" pitchFamily="18" charset="0"/>
              </a:rPr>
              <a:t>• </a:t>
            </a:r>
            <a:r>
              <a:rPr lang="zh-CN" altLang="en-US"/>
              <a:t>神经元有两种状态：兴奋与抑制。当神经元接受到信号，使细胞膜电位升高，超过某一动作电位的阈值（约为</a:t>
            </a:r>
            <a:r>
              <a:rPr lang="en-US" altLang="zh-CN"/>
              <a:t>40mV</a:t>
            </a:r>
            <a:r>
              <a:rPr lang="zh-CN" altLang="en-US"/>
              <a:t>）时，细胞进入兴奋状态，产生神经冲动，由轴突输出；当神经元接受到信号，使细胞膜电位下降至低于动作电位的阈值时，细胞进入抑制状态，无神经冲动输出。</a:t>
            </a:r>
          </a:p>
          <a:p>
            <a:pPr>
              <a:buFontTx/>
              <a:buNone/>
            </a:pPr>
            <a:r>
              <a:rPr lang="en-US" altLang="zh-CN"/>
              <a:t>2</a:t>
            </a:r>
            <a:r>
              <a:rPr lang="zh-CN" altLang="en-US"/>
              <a:t>、人工神经元模型</a:t>
            </a:r>
          </a:p>
          <a:p>
            <a:pPr>
              <a:buFontTx/>
              <a:buNone/>
            </a:pPr>
            <a:endParaRPr lang="en-US" altLang="zh-CN"/>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0" y="404813"/>
            <a:ext cx="7772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sz="4000" b="1" dirty="0" smtClean="0">
                <a:solidFill>
                  <a:srgbClr val="FF0000"/>
                </a:solidFill>
                <a:ea typeface="隶书" panose="02010509060101010101" pitchFamily="49" charset="-122"/>
              </a:rPr>
              <a:t>（续七</a:t>
            </a:r>
            <a:r>
              <a:rPr lang="en-US" altLang="zh-CN" sz="4000" b="1" dirty="0" smtClean="0">
                <a:solidFill>
                  <a:srgbClr val="FF0000"/>
                </a:solidFill>
                <a:ea typeface="隶书" panose="02010509060101010101" pitchFamily="49" charset="-122"/>
              </a:rPr>
              <a:t>-3</a:t>
            </a:r>
            <a:r>
              <a:rPr lang="zh-CN" altLang="en-US" sz="4000" b="1" dirty="0">
                <a:solidFill>
                  <a:srgbClr val="FF0000"/>
                </a:solidFill>
                <a:ea typeface="隶书" panose="02010509060101010101" pitchFamily="49" charset="-122"/>
              </a:rPr>
              <a:t>）补充</a:t>
            </a:r>
          </a:p>
        </p:txBody>
      </p:sp>
      <p:sp>
        <p:nvSpPr>
          <p:cNvPr id="13926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39271"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mc:AlternateContent xmlns:mc="http://schemas.openxmlformats.org/markup-compatibility/2006" xmlns:a14="http://schemas.microsoft.com/office/drawing/2010/main">
        <mc:Choice Requires="a14">
          <p:sp>
            <p:nvSpPr>
              <p:cNvPr id="3" name="矩形 2"/>
              <p:cNvSpPr/>
              <p:nvPr/>
            </p:nvSpPr>
            <p:spPr>
              <a:xfrm>
                <a:off x="107504" y="1412776"/>
                <a:ext cx="8424936" cy="4717638"/>
              </a:xfrm>
              <a:prstGeom prst="rect">
                <a:avLst/>
              </a:prstGeom>
            </p:spPr>
            <p:txBody>
              <a:bodyPr wrap="square">
                <a:spAutoFit/>
              </a:bodyPr>
              <a:lstStyle/>
              <a:p>
                <a:pPr indent="304800" algn="just">
                  <a:spcAft>
                    <a:spcPts val="0"/>
                  </a:spcAft>
                </a:pPr>
                <a:r>
                  <a:rPr lang="zh-CN" altLang="zh-CN" sz="3000" kern="100" dirty="0">
                    <a:solidFill>
                      <a:srgbClr val="FF0000"/>
                    </a:solidFill>
                    <a:latin typeface="等线" panose="02010600030101010101" pitchFamily="2" charset="-122"/>
                    <a:cs typeface="Times New Roman" panose="02020603050405020304" pitchFamily="18" charset="0"/>
                  </a:rPr>
                  <a:t>关于沿任一方向的方向导数与偏导数的</a:t>
                </a:r>
                <a:r>
                  <a:rPr lang="zh-CN" altLang="zh-CN" sz="3000" kern="100" dirty="0" smtClean="0">
                    <a:solidFill>
                      <a:srgbClr val="FF0000"/>
                    </a:solidFill>
                    <a:latin typeface="等线" panose="02010600030101010101" pitchFamily="2" charset="-122"/>
                    <a:cs typeface="Times New Roman" panose="02020603050405020304" pitchFamily="18" charset="0"/>
                  </a:rPr>
                  <a:t>关系</a:t>
                </a:r>
                <a:r>
                  <a:rPr lang="zh-CN" altLang="en-US" sz="3000" kern="100" dirty="0" smtClean="0">
                    <a:solidFill>
                      <a:srgbClr val="FF0000"/>
                    </a:solidFill>
                    <a:latin typeface="等线" panose="02010600030101010101" pitchFamily="2" charset="-122"/>
                    <a:cs typeface="Times New Roman" panose="02020603050405020304" pitchFamily="18" charset="0"/>
                  </a:rPr>
                  <a:t>是</a:t>
                </a:r>
                <a:endParaRPr lang="zh-CN" altLang="zh-CN" sz="30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p>
                <a:pPr indent="306070" algn="just">
                  <a:spcAft>
                    <a:spcPts val="0"/>
                  </a:spcAft>
                </a:pPr>
                <a:r>
                  <a:rPr lang="zh-CN" altLang="zh-CN" sz="3200" b="1" kern="100" dirty="0">
                    <a:latin typeface="等线" panose="02010600030101010101" pitchFamily="2" charset="-122"/>
                    <a:cs typeface="Times New Roman" panose="02020603050405020304" pitchFamily="18" charset="0"/>
                  </a:rPr>
                  <a:t>定理</a:t>
                </a:r>
                <a:r>
                  <a:rPr lang="en-US" altLang="zh-CN" sz="3200" b="1" kern="100" dirty="0">
                    <a:latin typeface="等线" panose="02010600030101010101" pitchFamily="2" charset="-122"/>
                    <a:cs typeface="Times New Roman" panose="02020603050405020304" pitchFamily="18" charset="0"/>
                  </a:rPr>
                  <a:t>1</a:t>
                </a:r>
                <a:r>
                  <a:rPr lang="en-US" altLang="zh-CN" sz="3200" kern="100" dirty="0">
                    <a:effectLst/>
                    <a:latin typeface="宋体" panose="02010600030101010101" pitchFamily="2" charset="-122"/>
                    <a:ea typeface="等线" panose="02010600030101010101" pitchFamily="2" charset="-122"/>
                    <a:cs typeface="Times New Roman" panose="02020603050405020304" pitchFamily="18" charset="0"/>
                  </a:rPr>
                  <a:t> </a:t>
                </a:r>
                <a:r>
                  <a:rPr lang="zh-CN" altLang="zh-CN" sz="3200" kern="100" dirty="0">
                    <a:latin typeface="等线" panose="02010600030101010101" pitchFamily="2" charset="-122"/>
                    <a:cs typeface="Times New Roman" panose="02020603050405020304" pitchFamily="18" charset="0"/>
                  </a:rPr>
                  <a:t>若函数</a:t>
                </a:r>
                <a14:m>
                  <m:oMath xmlns:m="http://schemas.openxmlformats.org/officeDocument/2006/math">
                    <m:r>
                      <a:rPr lang="en-US" altLang="zh-CN" sz="3200" i="1" kern="100">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32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3200" i="1" kern="100">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3200" i="1" kern="100">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3200" i="1" kern="100">
                        <a:effectLst/>
                        <a:latin typeface="Cambria Math" panose="02040503050406030204" pitchFamily="18" charset="0"/>
                        <a:ea typeface="等线" panose="02010600030101010101" pitchFamily="2" charset="-122"/>
                        <a:cs typeface="Times New Roman" panose="02020603050405020304" pitchFamily="18" charset="0"/>
                      </a:rPr>
                      <m:t>𝑦</m:t>
                    </m:r>
                    <m:r>
                      <a:rPr lang="en-US" altLang="zh-CN" sz="3200" i="1" kern="100">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3200" i="1" kern="100">
                        <a:effectLst/>
                        <a:latin typeface="Cambria Math" panose="02040503050406030204" pitchFamily="18" charset="0"/>
                        <a:ea typeface="等线" panose="02010600030101010101" pitchFamily="2" charset="-122"/>
                        <a:cs typeface="Times New Roman" panose="02020603050405020304" pitchFamily="18" charset="0"/>
                      </a:rPr>
                      <m:t>𝑧</m:t>
                    </m:r>
                    <m:r>
                      <a:rPr lang="en-US" altLang="zh-CN" sz="3200" kern="100">
                        <a:effectLst/>
                        <a:latin typeface="Cambria Math" panose="02040503050406030204" pitchFamily="18" charset="0"/>
                        <a:ea typeface="等线" panose="02010600030101010101" pitchFamily="2" charset="-122"/>
                        <a:cs typeface="Times New Roman" panose="02020603050405020304" pitchFamily="18" charset="0"/>
                      </a:rPr>
                      <m:t>)</m:t>
                    </m:r>
                  </m:oMath>
                </a14:m>
                <a:r>
                  <a:rPr lang="zh-CN" altLang="zh-CN" sz="3200" kern="100" dirty="0">
                    <a:latin typeface="等线" panose="02010600030101010101" pitchFamily="2" charset="-122"/>
                    <a:cs typeface="Times New Roman" panose="02020603050405020304" pitchFamily="18" charset="0"/>
                  </a:rPr>
                  <a:t>在点</a:t>
                </a:r>
                <a14:m>
                  <m:oMath xmlns:m="http://schemas.openxmlformats.org/officeDocument/2006/math">
                    <m:sSub>
                      <m:sSubPr>
                        <m:ctrlPr>
                          <a:rPr lang="zh-CN" altLang="zh-CN" sz="3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kern="100">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altLang="zh-CN" sz="3200" i="1" kern="100">
                            <a:effectLst/>
                            <a:latin typeface="Cambria Math" panose="02040503050406030204" pitchFamily="18" charset="0"/>
                            <a:ea typeface="等线" panose="02010600030101010101" pitchFamily="2" charset="-122"/>
                            <a:cs typeface="Times New Roman" panose="02020603050405020304" pitchFamily="18" charset="0"/>
                          </a:rPr>
                          <m:t>0</m:t>
                        </m:r>
                      </m:sub>
                    </m:sSub>
                    <m:r>
                      <a:rPr lang="en-US" altLang="zh-CN" sz="32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3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kern="100">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3200" i="1" kern="100">
                            <a:effectLst/>
                            <a:latin typeface="Cambria Math" panose="02040503050406030204" pitchFamily="18" charset="0"/>
                            <a:ea typeface="等线" panose="02010600030101010101" pitchFamily="2" charset="-122"/>
                            <a:cs typeface="Times New Roman" panose="02020603050405020304" pitchFamily="18" charset="0"/>
                          </a:rPr>
                          <m:t>0</m:t>
                        </m:r>
                      </m:sub>
                    </m:sSub>
                    <m:r>
                      <a:rPr lang="en-US" altLang="zh-CN" sz="3200" i="1" kern="100">
                        <a:effectLst/>
                        <a:latin typeface="Cambria Math" panose="02040503050406030204" pitchFamily="18" charset="0"/>
                        <a:ea typeface="等线" panose="02010600030101010101" pitchFamily="2" charset="-122"/>
                        <a:cs typeface="Times New Roman" panose="02020603050405020304" pitchFamily="18" charset="0"/>
                      </a:rPr>
                      <m:t>,  </m:t>
                    </m:r>
                    <m:sSub>
                      <m:sSubPr>
                        <m:ctrlPr>
                          <a:rPr lang="zh-CN" altLang="zh-CN" sz="3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kern="100">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3200" i="1" kern="100">
                            <a:effectLst/>
                            <a:latin typeface="Cambria Math" panose="02040503050406030204" pitchFamily="18" charset="0"/>
                            <a:ea typeface="等线" panose="02010600030101010101" pitchFamily="2" charset="-122"/>
                            <a:cs typeface="Times New Roman" panose="02020603050405020304" pitchFamily="18" charset="0"/>
                          </a:rPr>
                          <m:t>0</m:t>
                        </m:r>
                      </m:sub>
                    </m:sSub>
                    <m:r>
                      <a:rPr lang="en-US" altLang="zh-CN" sz="3200" i="1" kern="100">
                        <a:effectLst/>
                        <a:latin typeface="Cambria Math" panose="02040503050406030204" pitchFamily="18" charset="0"/>
                        <a:ea typeface="等线" panose="02010600030101010101" pitchFamily="2" charset="-122"/>
                        <a:cs typeface="Times New Roman" panose="02020603050405020304" pitchFamily="18" charset="0"/>
                      </a:rPr>
                      <m:t>,  </m:t>
                    </m:r>
                    <m:sSub>
                      <m:sSubPr>
                        <m:ctrlPr>
                          <a:rPr lang="zh-CN" altLang="zh-CN" sz="3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kern="100">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altLang="zh-CN" sz="3200" i="1" kern="100">
                            <a:effectLst/>
                            <a:latin typeface="Cambria Math" panose="02040503050406030204" pitchFamily="18" charset="0"/>
                            <a:ea typeface="等线" panose="02010600030101010101" pitchFamily="2" charset="-122"/>
                            <a:cs typeface="Times New Roman" panose="02020603050405020304" pitchFamily="18" charset="0"/>
                          </a:rPr>
                          <m:t>0</m:t>
                        </m:r>
                      </m:sub>
                    </m:sSub>
                    <m:r>
                      <a:rPr lang="en-US" altLang="zh-CN" sz="3200" kern="100">
                        <a:effectLst/>
                        <a:latin typeface="Cambria Math" panose="02040503050406030204" pitchFamily="18" charset="0"/>
                        <a:ea typeface="等线" panose="02010600030101010101" pitchFamily="2" charset="-122"/>
                        <a:cs typeface="Times New Roman" panose="02020603050405020304" pitchFamily="18" charset="0"/>
                      </a:rPr>
                      <m:t>)</m:t>
                    </m:r>
                  </m:oMath>
                </a14:m>
                <a:r>
                  <a:rPr lang="zh-CN" altLang="zh-CN" sz="3200" kern="100" dirty="0">
                    <a:latin typeface="等线" panose="02010600030101010101" pitchFamily="2" charset="-122"/>
                    <a:cs typeface="Times New Roman" panose="02020603050405020304" pitchFamily="18" charset="0"/>
                  </a:rPr>
                  <a:t>可微，则函数</a:t>
                </a:r>
                <a14:m>
                  <m:oMath xmlns:m="http://schemas.openxmlformats.org/officeDocument/2006/math">
                    <m:r>
                      <a:rPr lang="en-US" altLang="zh-CN" sz="3200" i="1" kern="100">
                        <a:effectLst/>
                        <a:latin typeface="Cambria Math" panose="02040503050406030204" pitchFamily="18" charset="0"/>
                        <a:ea typeface="等线" panose="02010600030101010101" pitchFamily="2" charset="-122"/>
                        <a:cs typeface="Times New Roman" panose="02020603050405020304" pitchFamily="18" charset="0"/>
                      </a:rPr>
                      <m:t>𝑓</m:t>
                    </m:r>
                  </m:oMath>
                </a14:m>
                <a:r>
                  <a:rPr lang="zh-CN" altLang="zh-CN" sz="3200" kern="100" dirty="0">
                    <a:latin typeface="等线" panose="02010600030101010101" pitchFamily="2" charset="-122"/>
                    <a:cs typeface="Times New Roman" panose="02020603050405020304" pitchFamily="18" charset="0"/>
                  </a:rPr>
                  <a:t>在点</a:t>
                </a:r>
                <a:r>
                  <a:rPr lang="en-US" altLang="zh-CN" sz="3200" b="1" i="1" kern="100" dirty="0">
                    <a:latin typeface="等线" panose="02010600030101010101" pitchFamily="2" charset="-122"/>
                    <a:cs typeface="Times New Roman" panose="02020603050405020304" pitchFamily="18" charset="0"/>
                  </a:rPr>
                  <a:t>P</a:t>
                </a:r>
                <a:r>
                  <a:rPr lang="en-US" altLang="zh-CN" sz="3200" b="1" i="1" kern="100" baseline="-25000" dirty="0">
                    <a:latin typeface="等线" panose="02010600030101010101" pitchFamily="2" charset="-122"/>
                    <a:cs typeface="Times New Roman" panose="02020603050405020304" pitchFamily="18" charset="0"/>
                  </a:rPr>
                  <a:t>0</a:t>
                </a:r>
                <a:r>
                  <a:rPr lang="zh-CN" altLang="zh-CN" sz="3200" kern="100" dirty="0">
                    <a:latin typeface="等线" panose="02010600030101010101" pitchFamily="2" charset="-122"/>
                    <a:cs typeface="Times New Roman" panose="02020603050405020304" pitchFamily="18" charset="0"/>
                  </a:rPr>
                  <a:t>处沿任一方向</a:t>
                </a:r>
                <a14:m>
                  <m:oMath xmlns:m="http://schemas.openxmlformats.org/officeDocument/2006/math">
                    <m:r>
                      <a:rPr lang="en-US" altLang="zh-CN" sz="3200" b="1" i="1" kern="100">
                        <a:latin typeface="Cambria Math" panose="02040503050406030204" pitchFamily="18" charset="0"/>
                        <a:cs typeface="Times New Roman" panose="02020603050405020304" pitchFamily="18" charset="0"/>
                      </a:rPr>
                      <m:t>𝒍</m:t>
                    </m:r>
                  </m:oMath>
                </a14:m>
                <a:r>
                  <a:rPr lang="zh-CN" altLang="zh-CN" sz="3200" kern="100" dirty="0">
                    <a:latin typeface="等线" panose="02010600030101010101" pitchFamily="2" charset="-122"/>
                    <a:cs typeface="Times New Roman" panose="02020603050405020304" pitchFamily="18" charset="0"/>
                  </a:rPr>
                  <a:t>的方向导数都存在，</a:t>
                </a:r>
                <a:r>
                  <a:rPr lang="zh-CN" altLang="zh-CN" sz="3200" kern="100" dirty="0" smtClean="0">
                    <a:latin typeface="等线" panose="02010600030101010101" pitchFamily="2" charset="-122"/>
                    <a:cs typeface="Times New Roman" panose="02020603050405020304" pitchFamily="18" charset="0"/>
                  </a:rPr>
                  <a:t>且</a:t>
                </a:r>
                <a:r>
                  <a:rPr lang="zh-CN" altLang="en-US" sz="3200" kern="100" dirty="0" smtClean="0">
                    <a:latin typeface="等线" panose="02010600030101010101" pitchFamily="2" charset="-122"/>
                    <a:cs typeface="Times New Roman" panose="02020603050405020304" pitchFamily="18" charset="0"/>
                  </a:rPr>
                  <a:t>：</a:t>
                </a:r>
                <a:endParaRPr lang="en-US" altLang="zh-CN" sz="3200" kern="100" dirty="0" smtClean="0">
                  <a:latin typeface="等线" panose="02010600030101010101" pitchFamily="2" charset="-122"/>
                  <a:cs typeface="Times New Roman" panose="02020603050405020304" pitchFamily="18" charset="0"/>
                </a:endParaRPr>
              </a:p>
              <a:p>
                <a:pPr indent="306070" algn="just">
                  <a:spcAft>
                    <a:spcPts val="0"/>
                  </a:spcAft>
                </a:pP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zh-CN" altLang="zh-CN" i="1" smtClean="0">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𝑙</m:t>
                          </m:r>
                        </m:sub>
                      </m:sSub>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0</m:t>
                              </m:r>
                            </m:sub>
                          </m:sSub>
                        </m:e>
                      </m:d>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𝑥</m:t>
                          </m:r>
                        </m:sub>
                      </m:sSub>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0</m:t>
                              </m:r>
                            </m:sub>
                          </m:sSub>
                        </m:e>
                      </m:d>
                      <m:func>
                        <m:funcPr>
                          <m:ctrlPr>
                            <a:rPr lang="zh-CN" altLang="zh-CN" i="1">
                              <a:latin typeface="Cambria Math" panose="02040503050406030204" pitchFamily="18" charset="0"/>
                            </a:rPr>
                          </m:ctrlPr>
                        </m:funcPr>
                        <m:fName>
                          <m:r>
                            <m:rPr>
                              <m:sty m:val="p"/>
                            </m:rPr>
                            <a:rPr lang="en-US" altLang="zh-CN">
                              <a:latin typeface="Cambria Math" panose="02040503050406030204" pitchFamily="18" charset="0"/>
                            </a:rPr>
                            <m:t>cos</m:t>
                          </m:r>
                        </m:fName>
                        <m:e>
                          <m:r>
                            <a:rPr lang="en-US" altLang="zh-CN" i="1">
                              <a:latin typeface="Cambria Math" panose="02040503050406030204" pitchFamily="18" charset="0"/>
                            </a:rPr>
                            <m:t>𝛼</m:t>
                          </m:r>
                        </m:e>
                      </m:func>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𝑦</m:t>
                          </m:r>
                        </m:sub>
                      </m:sSub>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0</m:t>
                              </m:r>
                            </m:sub>
                          </m:sSub>
                        </m:e>
                      </m:d>
                      <m:func>
                        <m:funcPr>
                          <m:ctrlPr>
                            <a:rPr lang="zh-CN" altLang="zh-CN" i="1">
                              <a:latin typeface="Cambria Math" panose="02040503050406030204" pitchFamily="18" charset="0"/>
                            </a:rPr>
                          </m:ctrlPr>
                        </m:funcPr>
                        <m:fName>
                          <m:r>
                            <m:rPr>
                              <m:sty m:val="p"/>
                            </m:rPr>
                            <a:rPr lang="en-US" altLang="zh-CN">
                              <a:latin typeface="Cambria Math" panose="02040503050406030204" pitchFamily="18" charset="0"/>
                            </a:rPr>
                            <m:t>cos</m:t>
                          </m:r>
                        </m:fName>
                        <m:e>
                          <m:r>
                            <a:rPr lang="en-US" altLang="zh-CN" i="1">
                              <a:latin typeface="Cambria Math" panose="02040503050406030204" pitchFamily="18" charset="0"/>
                            </a:rPr>
                            <m:t>𝛽</m:t>
                          </m:r>
                        </m:e>
                      </m:func>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𝑧</m:t>
                          </m:r>
                        </m:sub>
                      </m:sSub>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0</m:t>
                              </m:r>
                            </m:sub>
                          </m:sSub>
                        </m:e>
                      </m:d>
                      <m:func>
                        <m:funcPr>
                          <m:ctrlPr>
                            <a:rPr lang="zh-CN" altLang="zh-CN" i="1">
                              <a:latin typeface="Cambria Math" panose="02040503050406030204" pitchFamily="18" charset="0"/>
                            </a:rPr>
                          </m:ctrlPr>
                        </m:funcPr>
                        <m:fName>
                          <m:r>
                            <m:rPr>
                              <m:sty m:val="p"/>
                            </m:rPr>
                            <a:rPr lang="en-US" altLang="zh-CN">
                              <a:latin typeface="Cambria Math" panose="02040503050406030204" pitchFamily="18" charset="0"/>
                            </a:rPr>
                            <m:t>cos</m:t>
                          </m:r>
                        </m:fName>
                        <m:e>
                          <m:r>
                            <a:rPr lang="en-US" altLang="zh-CN" i="1">
                              <a:latin typeface="Cambria Math" panose="02040503050406030204" pitchFamily="18" charset="0"/>
                            </a:rPr>
                            <m:t>𝛾</m:t>
                          </m:r>
                        </m:e>
                      </m:func>
                      <m:r>
                        <a:rPr lang="en-US" altLang="zh-CN" i="1">
                          <a:latin typeface="Cambria Math" panose="02040503050406030204" pitchFamily="18" charset="0"/>
                        </a:rPr>
                        <m:t>   (1)</m:t>
                      </m:r>
                    </m:oMath>
                  </m:oMathPara>
                </a14:m>
                <a:endParaRPr lang="zh-CN" altLang="zh-CN" dirty="0"/>
              </a:p>
              <a:p>
                <a:pPr algn="just">
                  <a:spcAft>
                    <a:spcPts val="0"/>
                  </a:spcAft>
                </a:pPr>
                <a:endParaRPr lang="en-US" altLang="zh-CN" kern="100" dirty="0" smtClean="0">
                  <a:effectLst/>
                  <a:latin typeface="宋体" panose="02010600030101010101" pitchFamily="2" charset="-122"/>
                  <a:ea typeface="等线" panose="02010600030101010101" pitchFamily="2" charset="-122"/>
                  <a:cs typeface="Times New Roman" panose="02020603050405020304" pitchFamily="18" charset="0"/>
                </a:endParaRPr>
              </a:p>
              <a:p>
                <a:pPr algn="just">
                  <a:spcAft>
                    <a:spcPts val="0"/>
                  </a:spcAft>
                </a:pPr>
                <a:r>
                  <a:rPr lang="zh-CN" altLang="zh-CN" sz="3200" kern="100" dirty="0" smtClean="0">
                    <a:effectLst/>
                    <a:latin typeface="宋体" panose="02010600030101010101" pitchFamily="2" charset="-122"/>
                    <a:ea typeface="等线" panose="02010600030101010101" pitchFamily="2" charset="-122"/>
                    <a:cs typeface="Times New Roman" panose="02020603050405020304" pitchFamily="18" charset="0"/>
                  </a:rPr>
                  <a:t>其中</a:t>
                </a:r>
                <a14:m>
                  <m:oMath xmlns:m="http://schemas.openxmlformats.org/officeDocument/2006/math">
                    <m:func>
                      <m:funcPr>
                        <m:ctrlPr>
                          <a:rPr lang="zh-CN" altLang="zh-CN" sz="32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3200" kern="100">
                            <a:effectLst/>
                            <a:latin typeface="Cambria Math" panose="02040503050406030204" pitchFamily="18" charset="0"/>
                            <a:ea typeface="等线" panose="02010600030101010101" pitchFamily="2" charset="-122"/>
                            <a:cs typeface="Times New Roman" panose="02020603050405020304" pitchFamily="18" charset="0"/>
                          </a:rPr>
                          <m:t>cos</m:t>
                        </m:r>
                      </m:fName>
                      <m:e>
                        <m:r>
                          <a:rPr lang="en-US" altLang="zh-CN" sz="3200" i="1" kern="100">
                            <a:effectLst/>
                            <a:latin typeface="Cambria Math" panose="02040503050406030204" pitchFamily="18" charset="0"/>
                            <a:ea typeface="等线" panose="02010600030101010101" pitchFamily="2" charset="-122"/>
                            <a:cs typeface="Times New Roman" panose="02020603050405020304" pitchFamily="18" charset="0"/>
                          </a:rPr>
                          <m:t>𝛼</m:t>
                        </m:r>
                      </m:e>
                    </m:func>
                  </m:oMath>
                </a14:m>
                <a:r>
                  <a:rPr lang="zh-CN" altLang="zh-CN" sz="3200" kern="100" dirty="0">
                    <a:effectLst/>
                    <a:latin typeface="宋体" panose="02010600030101010101" pitchFamily="2" charset="-122"/>
                    <a:ea typeface="等线" panose="02010600030101010101" pitchFamily="2" charset="-122"/>
                    <a:cs typeface="Times New Roman" panose="02020603050405020304" pitchFamily="18" charset="0"/>
                  </a:rPr>
                  <a:t>，</a:t>
                </a:r>
                <a14:m>
                  <m:oMath xmlns:m="http://schemas.openxmlformats.org/officeDocument/2006/math">
                    <m:func>
                      <m:funcPr>
                        <m:ctrlPr>
                          <a:rPr lang="zh-CN" altLang="zh-CN" sz="32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3200" kern="100">
                            <a:effectLst/>
                            <a:latin typeface="Cambria Math" panose="02040503050406030204" pitchFamily="18" charset="0"/>
                            <a:ea typeface="等线" panose="02010600030101010101" pitchFamily="2" charset="-122"/>
                            <a:cs typeface="Times New Roman" panose="02020603050405020304" pitchFamily="18" charset="0"/>
                          </a:rPr>
                          <m:t>cos</m:t>
                        </m:r>
                      </m:fName>
                      <m:e>
                        <m:r>
                          <a:rPr lang="en-US" altLang="zh-CN" sz="3200" i="1" kern="100">
                            <a:effectLst/>
                            <a:latin typeface="Cambria Math" panose="02040503050406030204" pitchFamily="18" charset="0"/>
                            <a:ea typeface="等线" panose="02010600030101010101" pitchFamily="2" charset="-122"/>
                            <a:cs typeface="Times New Roman" panose="02020603050405020304" pitchFamily="18" charset="0"/>
                          </a:rPr>
                          <m:t>𝛽</m:t>
                        </m:r>
                      </m:e>
                    </m:func>
                  </m:oMath>
                </a14:m>
                <a:r>
                  <a:rPr lang="zh-CN" altLang="zh-CN" sz="3200" kern="100" dirty="0">
                    <a:effectLst/>
                    <a:latin typeface="宋体" panose="02010600030101010101" pitchFamily="2" charset="-122"/>
                    <a:ea typeface="等线" panose="02010600030101010101" pitchFamily="2" charset="-122"/>
                    <a:cs typeface="Times New Roman" panose="02020603050405020304" pitchFamily="18" charset="0"/>
                  </a:rPr>
                  <a:t>，</a:t>
                </a:r>
                <a14:m>
                  <m:oMath xmlns:m="http://schemas.openxmlformats.org/officeDocument/2006/math">
                    <m:func>
                      <m:funcPr>
                        <m:ctrlPr>
                          <a:rPr lang="zh-CN" altLang="zh-CN" sz="32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3200" kern="100">
                            <a:latin typeface="Cambria Math" panose="02040503050406030204" pitchFamily="18" charset="0"/>
                            <a:cs typeface="Times New Roman" panose="02020603050405020304" pitchFamily="18" charset="0"/>
                          </a:rPr>
                          <m:t>cos</m:t>
                        </m:r>
                      </m:fName>
                      <m:e>
                        <m:r>
                          <a:rPr lang="en-US" altLang="zh-CN" sz="3200" i="1" kern="100">
                            <a:latin typeface="Cambria Math" panose="02040503050406030204" pitchFamily="18" charset="0"/>
                            <a:cs typeface="Times New Roman" panose="02020603050405020304" pitchFamily="18" charset="0"/>
                          </a:rPr>
                          <m:t>𝛾</m:t>
                        </m:r>
                      </m:e>
                    </m:func>
                  </m:oMath>
                </a14:m>
                <a:r>
                  <a:rPr lang="zh-CN" altLang="zh-CN" sz="3200" kern="100" dirty="0">
                    <a:latin typeface="等线" panose="02010600030101010101" pitchFamily="2" charset="-122"/>
                    <a:cs typeface="Times New Roman" panose="02020603050405020304" pitchFamily="18" charset="0"/>
                  </a:rPr>
                  <a:t>为方向</a:t>
                </a:r>
                <a14:m>
                  <m:oMath xmlns:m="http://schemas.openxmlformats.org/officeDocument/2006/math">
                    <m:r>
                      <a:rPr lang="en-US" altLang="zh-CN" sz="3200" b="1" i="1" kern="100">
                        <a:latin typeface="Cambria Math" panose="02040503050406030204" pitchFamily="18" charset="0"/>
                        <a:cs typeface="Times New Roman" panose="02020603050405020304" pitchFamily="18" charset="0"/>
                      </a:rPr>
                      <m:t>𝒍</m:t>
                    </m:r>
                  </m:oMath>
                </a14:m>
                <a:r>
                  <a:rPr lang="zh-CN" altLang="zh-CN" sz="3200" kern="100" dirty="0">
                    <a:latin typeface="等线" panose="02010600030101010101" pitchFamily="2" charset="-122"/>
                    <a:cs typeface="Times New Roman" panose="02020603050405020304" pitchFamily="18" charset="0"/>
                  </a:rPr>
                  <a:t>的方向</a:t>
                </a:r>
                <a:r>
                  <a:rPr lang="zh-CN" altLang="zh-CN" sz="3200" kern="100" dirty="0" smtClean="0">
                    <a:latin typeface="等线" panose="02010600030101010101" pitchFamily="2" charset="-122"/>
                    <a:cs typeface="Times New Roman" panose="02020603050405020304" pitchFamily="18" charset="0"/>
                  </a:rPr>
                  <a:t>余弦</a:t>
                </a:r>
                <a:r>
                  <a:rPr lang="zh-CN" altLang="en-US" sz="3200" kern="100" dirty="0" smtClean="0">
                    <a:latin typeface="等线" panose="02010600030101010101" pitchFamily="2" charset="-122"/>
                    <a:cs typeface="Times New Roman" panose="02020603050405020304" pitchFamily="18" charset="0"/>
                  </a:rPr>
                  <a:t>，即，</a:t>
                </a:r>
                <a14:m>
                  <m:oMath xmlns:m="http://schemas.openxmlformats.org/officeDocument/2006/math">
                    <m:r>
                      <a:rPr lang="en-US" altLang="zh-CN" sz="3200" i="1" kern="100">
                        <a:latin typeface="Cambria Math" panose="02040503050406030204" pitchFamily="18" charset="0"/>
                        <a:ea typeface="等线" panose="02010600030101010101" pitchFamily="2" charset="-122"/>
                        <a:cs typeface="Times New Roman" panose="02020603050405020304" pitchFamily="18" charset="0"/>
                      </a:rPr>
                      <m:t>𝛼</m:t>
                    </m:r>
                    <m:r>
                      <a:rPr lang="zh-CN" altLang="en-US" sz="3200" i="1" kern="100" smtClean="0">
                        <a:latin typeface="Cambria Math" panose="02040503050406030204" pitchFamily="18" charset="0"/>
                        <a:ea typeface="等线" panose="02010600030101010101" pitchFamily="2" charset="-122"/>
                        <a:cs typeface="Times New Roman" panose="02020603050405020304" pitchFamily="18" charset="0"/>
                      </a:rPr>
                      <m:t>，</m:t>
                    </m:r>
                    <m:r>
                      <a:rPr lang="en-US" altLang="zh-CN" sz="3200" i="1" kern="100">
                        <a:latin typeface="Cambria Math" panose="02040503050406030204" pitchFamily="18" charset="0"/>
                        <a:ea typeface="等线" panose="02010600030101010101" pitchFamily="2" charset="-122"/>
                        <a:cs typeface="Times New Roman" panose="02020603050405020304" pitchFamily="18" charset="0"/>
                      </a:rPr>
                      <m:t>𝛽</m:t>
                    </m:r>
                    <m:r>
                      <a:rPr lang="zh-CN" altLang="en-US" sz="3200" i="1" kern="100" smtClean="0">
                        <a:latin typeface="Cambria Math" panose="02040503050406030204" pitchFamily="18" charset="0"/>
                        <a:ea typeface="等线" panose="02010600030101010101" pitchFamily="2" charset="-122"/>
                        <a:cs typeface="Times New Roman" panose="02020603050405020304" pitchFamily="18" charset="0"/>
                      </a:rPr>
                      <m:t>，</m:t>
                    </m:r>
                    <m:r>
                      <a:rPr lang="en-US" altLang="zh-CN" sz="3200" i="1" kern="100">
                        <a:latin typeface="Cambria Math" panose="02040503050406030204" pitchFamily="18" charset="0"/>
                        <a:cs typeface="Times New Roman" panose="02020603050405020304" pitchFamily="18" charset="0"/>
                      </a:rPr>
                      <m:t>𝛾</m:t>
                    </m:r>
                    <m:r>
                      <a:rPr lang="zh-CN" altLang="en-US" sz="3200" i="1" kern="100" smtClean="0">
                        <a:latin typeface="Cambria Math" panose="02040503050406030204" pitchFamily="18" charset="0"/>
                        <a:cs typeface="Times New Roman" panose="02020603050405020304" pitchFamily="18" charset="0"/>
                      </a:rPr>
                      <m:t>是</m:t>
                    </m:r>
                    <m:r>
                      <a:rPr lang="en-US" altLang="zh-CN" sz="3200" b="1" i="1" kern="100">
                        <a:latin typeface="Cambria Math" panose="02040503050406030204" pitchFamily="18" charset="0"/>
                        <a:cs typeface="Times New Roman" panose="02020603050405020304" pitchFamily="18" charset="0"/>
                      </a:rPr>
                      <m:t>𝒍</m:t>
                    </m:r>
                  </m:oMath>
                </a14:m>
                <a:r>
                  <a:rPr lang="zh-CN" altLang="en-US" sz="3200" kern="100" dirty="0" smtClean="0">
                    <a:effectLst/>
                    <a:latin typeface="等线" panose="02010600030101010101" pitchFamily="2" charset="-122"/>
                    <a:ea typeface="等线" panose="02010600030101010101" pitchFamily="2" charset="-122"/>
                    <a:cs typeface="Times New Roman" panose="02020603050405020304" pitchFamily="18" charset="0"/>
                  </a:rPr>
                  <a:t>与</a:t>
                </a:r>
                <a:r>
                  <a:rPr lang="en-US" altLang="zh-CN" sz="3200" kern="100" dirty="0" smtClean="0">
                    <a:effectLst/>
                    <a:latin typeface="等线" panose="02010600030101010101" pitchFamily="2" charset="-122"/>
                    <a:ea typeface="等线" panose="02010600030101010101" pitchFamily="2" charset="-122"/>
                    <a:cs typeface="Times New Roman" panose="02020603050405020304" pitchFamily="18" charset="0"/>
                  </a:rPr>
                  <a:t>x</a:t>
                </a:r>
                <a:r>
                  <a:rPr lang="zh-CN" altLang="en-US" sz="3200" kern="100" dirty="0" smtClean="0">
                    <a:effectLst/>
                    <a:latin typeface="等线" panose="02010600030101010101" pitchFamily="2" charset="-122"/>
                    <a:ea typeface="等线" panose="02010600030101010101" pitchFamily="2" charset="-122"/>
                    <a:cs typeface="Times New Roman" panose="02020603050405020304" pitchFamily="18" charset="0"/>
                  </a:rPr>
                  <a:t>，</a:t>
                </a:r>
                <a:r>
                  <a:rPr lang="en-US" altLang="zh-CN" sz="3200" kern="100" dirty="0" smtClean="0">
                    <a:effectLst/>
                    <a:latin typeface="等线" panose="02010600030101010101" pitchFamily="2" charset="-122"/>
                    <a:ea typeface="等线" panose="02010600030101010101" pitchFamily="2" charset="-122"/>
                    <a:cs typeface="Times New Roman" panose="02020603050405020304" pitchFamily="18" charset="0"/>
                  </a:rPr>
                  <a:t>y</a:t>
                </a:r>
                <a:r>
                  <a:rPr lang="zh-CN" altLang="en-US" sz="3200" kern="100" dirty="0" smtClean="0">
                    <a:effectLst/>
                    <a:latin typeface="等线" panose="02010600030101010101" pitchFamily="2" charset="-122"/>
                    <a:ea typeface="等线" panose="02010600030101010101" pitchFamily="2" charset="-122"/>
                    <a:cs typeface="Times New Roman" panose="02020603050405020304" pitchFamily="18" charset="0"/>
                  </a:rPr>
                  <a:t>，</a:t>
                </a:r>
                <a:r>
                  <a:rPr lang="en-US" altLang="zh-CN" sz="3200" kern="100" dirty="0" smtClean="0">
                    <a:effectLst/>
                    <a:latin typeface="等线" panose="02010600030101010101" pitchFamily="2" charset="-122"/>
                    <a:ea typeface="等线" panose="02010600030101010101" pitchFamily="2" charset="-122"/>
                    <a:cs typeface="Times New Roman" panose="02020603050405020304" pitchFamily="18" charset="0"/>
                  </a:rPr>
                  <a:t>z</a:t>
                </a:r>
                <a:r>
                  <a:rPr lang="zh-CN" altLang="en-US" sz="3200" kern="100" dirty="0" smtClean="0">
                    <a:effectLst/>
                    <a:latin typeface="等线" panose="02010600030101010101" pitchFamily="2" charset="-122"/>
                    <a:ea typeface="等线" panose="02010600030101010101" pitchFamily="2" charset="-122"/>
                    <a:cs typeface="Times New Roman" panose="02020603050405020304" pitchFamily="18" charset="0"/>
                  </a:rPr>
                  <a:t>轴正向的夹角。</a:t>
                </a:r>
                <a:endParaRPr lang="zh-CN" altLang="zh-CN" sz="32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107504" y="1412776"/>
                <a:ext cx="8424936" cy="4717638"/>
              </a:xfrm>
              <a:prstGeom prst="rect">
                <a:avLst/>
              </a:prstGeom>
              <a:blipFill>
                <a:blip r:embed="rId2"/>
                <a:stretch>
                  <a:fillRect l="-1881" t="-2196" r="-1809" b="-121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007772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0" y="404813"/>
            <a:ext cx="7772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sz="4000" b="1" dirty="0" smtClean="0">
                <a:solidFill>
                  <a:srgbClr val="FF0000"/>
                </a:solidFill>
                <a:ea typeface="隶书" panose="02010509060101010101" pitchFamily="49" charset="-122"/>
              </a:rPr>
              <a:t>（续七</a:t>
            </a:r>
            <a:r>
              <a:rPr lang="en-US" altLang="zh-CN" sz="4000" b="1" dirty="0" smtClean="0">
                <a:solidFill>
                  <a:srgbClr val="FF0000"/>
                </a:solidFill>
                <a:ea typeface="隶书" panose="02010509060101010101" pitchFamily="49" charset="-122"/>
              </a:rPr>
              <a:t>-4</a:t>
            </a:r>
            <a:r>
              <a:rPr lang="zh-CN" altLang="en-US" sz="4000" b="1" dirty="0">
                <a:solidFill>
                  <a:srgbClr val="FF0000"/>
                </a:solidFill>
                <a:ea typeface="隶书" panose="02010509060101010101" pitchFamily="49" charset="-122"/>
              </a:rPr>
              <a:t>）补充</a:t>
            </a:r>
          </a:p>
        </p:txBody>
      </p:sp>
      <mc:AlternateContent xmlns:mc="http://schemas.openxmlformats.org/markup-compatibility/2006" xmlns:a14="http://schemas.microsoft.com/office/drawing/2010/main">
        <mc:Choice Requires="a14">
          <p:sp>
            <p:nvSpPr>
              <p:cNvPr id="139267" name="Rectangle 3"/>
              <p:cNvSpPr>
                <a:spLocks noGrp="1" noChangeArrowheads="1"/>
              </p:cNvSpPr>
              <p:nvPr>
                <p:ph type="body" sz="half" idx="1"/>
              </p:nvPr>
            </p:nvSpPr>
            <p:spPr>
              <a:xfrm>
                <a:off x="250825" y="1340445"/>
                <a:ext cx="8208963" cy="4968875"/>
              </a:xfrm>
            </p:spPr>
            <p:txBody>
              <a:bodyPr/>
              <a:lstStyle/>
              <a:p>
                <a:r>
                  <a:rPr lang="zh-CN" altLang="zh-CN" sz="3000" dirty="0" smtClean="0">
                    <a:solidFill>
                      <a:schemeClr val="accent1">
                        <a:lumMod val="50000"/>
                      </a:schemeClr>
                    </a:solidFill>
                  </a:rPr>
                  <a:t>定义： 若函数</a:t>
                </a:r>
                <a:r>
                  <a:rPr lang="en-US" altLang="zh-CN" sz="3000" i="1" dirty="0">
                    <a:solidFill>
                      <a:schemeClr val="accent1">
                        <a:lumMod val="50000"/>
                      </a:schemeClr>
                    </a:solidFill>
                  </a:rPr>
                  <a:t>u = f(</a:t>
                </a:r>
                <a:r>
                  <a:rPr lang="en-US" altLang="zh-CN" sz="3000" i="1" dirty="0" err="1">
                    <a:solidFill>
                      <a:schemeClr val="accent1">
                        <a:lumMod val="50000"/>
                      </a:schemeClr>
                    </a:solidFill>
                  </a:rPr>
                  <a:t>x,y,z</a:t>
                </a:r>
                <a:r>
                  <a:rPr lang="en-US" altLang="zh-CN" sz="3000" i="1" dirty="0">
                    <a:solidFill>
                      <a:schemeClr val="accent1">
                        <a:lumMod val="50000"/>
                      </a:schemeClr>
                    </a:solidFill>
                  </a:rPr>
                  <a:t>)</a:t>
                </a:r>
                <a:r>
                  <a:rPr lang="zh-CN" altLang="zh-CN" sz="3000" dirty="0">
                    <a:solidFill>
                      <a:schemeClr val="accent1">
                        <a:lumMod val="50000"/>
                      </a:schemeClr>
                    </a:solidFill>
                  </a:rPr>
                  <a:t>在点</a:t>
                </a:r>
                <a:r>
                  <a:rPr lang="en-US" altLang="zh-CN" sz="3000" i="1" dirty="0">
                    <a:solidFill>
                      <a:schemeClr val="accent1">
                        <a:lumMod val="50000"/>
                      </a:schemeClr>
                    </a:solidFill>
                  </a:rPr>
                  <a:t>P(</a:t>
                </a:r>
                <a:r>
                  <a:rPr lang="en-US" altLang="zh-CN" sz="3000" i="1" dirty="0" err="1">
                    <a:solidFill>
                      <a:schemeClr val="accent1">
                        <a:lumMod val="50000"/>
                      </a:schemeClr>
                    </a:solidFill>
                  </a:rPr>
                  <a:t>x,y,z</a:t>
                </a:r>
                <a:r>
                  <a:rPr lang="en-US" altLang="zh-CN" sz="3000" i="1" dirty="0">
                    <a:solidFill>
                      <a:schemeClr val="accent1">
                        <a:lumMod val="50000"/>
                      </a:schemeClr>
                    </a:solidFill>
                  </a:rPr>
                  <a:t>)</a:t>
                </a:r>
                <a:r>
                  <a:rPr lang="zh-CN" altLang="zh-CN" sz="3000" dirty="0">
                    <a:solidFill>
                      <a:schemeClr val="accent1">
                        <a:lumMod val="50000"/>
                      </a:schemeClr>
                    </a:solidFill>
                  </a:rPr>
                  <a:t>的三个偏导数都存在，则称向量</a:t>
                </a:r>
                <a:r>
                  <a:rPr lang="en-US" altLang="zh-CN" sz="3000" i="1" dirty="0">
                    <a:solidFill>
                      <a:schemeClr val="accent1">
                        <a:lumMod val="50000"/>
                      </a:schemeClr>
                    </a:solidFill>
                  </a:rPr>
                  <a:t>(</a:t>
                </a:r>
                <a:r>
                  <a:rPr lang="en-US" altLang="zh-CN" sz="3000" i="1" dirty="0" err="1">
                    <a:solidFill>
                      <a:schemeClr val="accent1">
                        <a:lumMod val="50000"/>
                      </a:schemeClr>
                    </a:solidFill>
                  </a:rPr>
                  <a:t>f</a:t>
                </a:r>
                <a:r>
                  <a:rPr lang="en-US" altLang="zh-CN" sz="3000" i="1" baseline="-25000" dirty="0" err="1">
                    <a:solidFill>
                      <a:schemeClr val="accent1">
                        <a:lumMod val="50000"/>
                      </a:schemeClr>
                    </a:solidFill>
                  </a:rPr>
                  <a:t>x</a:t>
                </a:r>
                <a:r>
                  <a:rPr lang="en-US" altLang="zh-CN" sz="3000" i="1" dirty="0">
                    <a:solidFill>
                      <a:schemeClr val="accent1">
                        <a:lumMod val="50000"/>
                      </a:schemeClr>
                    </a:solidFill>
                  </a:rPr>
                  <a:t>(P), </a:t>
                </a:r>
                <a:r>
                  <a:rPr lang="en-US" altLang="zh-CN" sz="3000" i="1" dirty="0" err="1">
                    <a:solidFill>
                      <a:schemeClr val="accent1">
                        <a:lumMod val="50000"/>
                      </a:schemeClr>
                    </a:solidFill>
                  </a:rPr>
                  <a:t>f</a:t>
                </a:r>
                <a:r>
                  <a:rPr lang="en-US" altLang="zh-CN" sz="3000" i="1" baseline="-25000" dirty="0" err="1">
                    <a:solidFill>
                      <a:schemeClr val="accent1">
                        <a:lumMod val="50000"/>
                      </a:schemeClr>
                    </a:solidFill>
                  </a:rPr>
                  <a:t>y</a:t>
                </a:r>
                <a:r>
                  <a:rPr lang="en-US" altLang="zh-CN" sz="3000" i="1" dirty="0">
                    <a:solidFill>
                      <a:schemeClr val="accent1">
                        <a:lumMod val="50000"/>
                      </a:schemeClr>
                    </a:solidFill>
                  </a:rPr>
                  <a:t>(P), </a:t>
                </a:r>
                <a:r>
                  <a:rPr lang="en-US" altLang="zh-CN" sz="3000" i="1" dirty="0" err="1">
                    <a:solidFill>
                      <a:schemeClr val="accent1">
                        <a:lumMod val="50000"/>
                      </a:schemeClr>
                    </a:solidFill>
                  </a:rPr>
                  <a:t>f</a:t>
                </a:r>
                <a:r>
                  <a:rPr lang="en-US" altLang="zh-CN" sz="3000" i="1" baseline="-25000" dirty="0" err="1">
                    <a:solidFill>
                      <a:schemeClr val="accent1">
                        <a:lumMod val="50000"/>
                      </a:schemeClr>
                    </a:solidFill>
                  </a:rPr>
                  <a:t>z</a:t>
                </a:r>
                <a:r>
                  <a:rPr lang="en-US" altLang="zh-CN" sz="3000" i="1" dirty="0">
                    <a:solidFill>
                      <a:schemeClr val="accent1">
                        <a:lumMod val="50000"/>
                      </a:schemeClr>
                    </a:solidFill>
                  </a:rPr>
                  <a:t>(P</a:t>
                </a:r>
                <a:r>
                  <a:rPr lang="en-US" altLang="zh-CN" sz="3000" i="1" dirty="0" smtClean="0">
                    <a:solidFill>
                      <a:schemeClr val="accent1">
                        <a:lumMod val="50000"/>
                      </a:schemeClr>
                    </a:solidFill>
                  </a:rPr>
                  <a:t>))</a:t>
                </a:r>
                <a:r>
                  <a:rPr lang="zh-CN" altLang="en-US" sz="3000" i="1" dirty="0" smtClean="0">
                    <a:solidFill>
                      <a:schemeClr val="accent1">
                        <a:lumMod val="50000"/>
                      </a:schemeClr>
                    </a:solidFill>
                  </a:rPr>
                  <a:t>（注：</a:t>
                </a:r>
                <a:r>
                  <a:rPr lang="en-US" altLang="zh-CN" sz="3000" i="1" dirty="0" err="1" smtClean="0">
                    <a:solidFill>
                      <a:schemeClr val="accent1">
                        <a:lumMod val="50000"/>
                      </a:schemeClr>
                    </a:solidFill>
                  </a:rPr>
                  <a:t>f</a:t>
                </a:r>
                <a:r>
                  <a:rPr lang="en-US" altLang="zh-CN" sz="3000" i="1" baseline="-25000" dirty="0" err="1" smtClean="0">
                    <a:solidFill>
                      <a:schemeClr val="accent1">
                        <a:lumMod val="50000"/>
                      </a:schemeClr>
                    </a:solidFill>
                  </a:rPr>
                  <a:t>x</a:t>
                </a:r>
                <a:r>
                  <a:rPr lang="en-US" altLang="zh-CN" sz="3000" i="1" dirty="0" smtClean="0">
                    <a:solidFill>
                      <a:schemeClr val="accent1">
                        <a:lumMod val="50000"/>
                      </a:schemeClr>
                    </a:solidFill>
                  </a:rPr>
                  <a:t>(P)</a:t>
                </a:r>
                <a:r>
                  <a:rPr lang="zh-CN" altLang="en-US" sz="3000" i="1" dirty="0" smtClean="0">
                    <a:solidFill>
                      <a:schemeClr val="accent1">
                        <a:lumMod val="50000"/>
                      </a:schemeClr>
                    </a:solidFill>
                  </a:rPr>
                  <a:t>是</a:t>
                </a:r>
                <a:r>
                  <a:rPr lang="en-US" altLang="zh-CN" sz="3000" i="1" dirty="0" smtClean="0">
                    <a:solidFill>
                      <a:schemeClr val="accent1">
                        <a:lumMod val="50000"/>
                      </a:schemeClr>
                    </a:solidFill>
                  </a:rPr>
                  <a:t>f</a:t>
                </a:r>
                <a:r>
                  <a:rPr lang="zh-CN" altLang="en-US" sz="3000" i="1" dirty="0" smtClean="0">
                    <a:solidFill>
                      <a:schemeClr val="accent1">
                        <a:lumMod val="50000"/>
                      </a:schemeClr>
                    </a:solidFill>
                  </a:rPr>
                  <a:t>在</a:t>
                </a:r>
                <a:r>
                  <a:rPr lang="en-US" altLang="zh-CN" sz="3000" i="1" dirty="0" smtClean="0">
                    <a:solidFill>
                      <a:schemeClr val="accent1">
                        <a:lumMod val="50000"/>
                      </a:schemeClr>
                    </a:solidFill>
                  </a:rPr>
                  <a:t>x</a:t>
                </a:r>
                <a:r>
                  <a:rPr lang="zh-CN" altLang="en-US" sz="3000" i="1" dirty="0" smtClean="0">
                    <a:solidFill>
                      <a:schemeClr val="accent1">
                        <a:lumMod val="50000"/>
                      </a:schemeClr>
                    </a:solidFill>
                  </a:rPr>
                  <a:t>上的导数）</a:t>
                </a:r>
                <a:r>
                  <a:rPr lang="zh-CN" altLang="zh-CN" sz="3000" dirty="0" smtClean="0">
                    <a:solidFill>
                      <a:schemeClr val="accent1">
                        <a:lumMod val="50000"/>
                      </a:schemeClr>
                    </a:solidFill>
                  </a:rPr>
                  <a:t>为</a:t>
                </a:r>
                <a:r>
                  <a:rPr lang="zh-CN" altLang="zh-CN" sz="3000" dirty="0">
                    <a:solidFill>
                      <a:schemeClr val="accent1">
                        <a:lumMod val="50000"/>
                      </a:schemeClr>
                    </a:solidFill>
                  </a:rPr>
                  <a:t>函数</a:t>
                </a:r>
                <a:r>
                  <a:rPr lang="en-US" altLang="zh-CN" sz="3000" i="1" dirty="0">
                    <a:solidFill>
                      <a:schemeClr val="accent1">
                        <a:lumMod val="50000"/>
                      </a:schemeClr>
                    </a:solidFill>
                  </a:rPr>
                  <a:t>u</a:t>
                </a:r>
                <a:r>
                  <a:rPr lang="en-US" altLang="zh-CN" sz="3000" dirty="0">
                    <a:solidFill>
                      <a:schemeClr val="accent1">
                        <a:lumMod val="50000"/>
                      </a:schemeClr>
                    </a:solidFill>
                  </a:rPr>
                  <a:t>=</a:t>
                </a:r>
                <a:r>
                  <a:rPr lang="en-US" altLang="zh-CN" sz="3000" i="1" dirty="0">
                    <a:solidFill>
                      <a:schemeClr val="accent1">
                        <a:lumMod val="50000"/>
                      </a:schemeClr>
                    </a:solidFill>
                  </a:rPr>
                  <a:t>f</a:t>
                </a:r>
                <a:r>
                  <a:rPr lang="en-US" altLang="zh-CN" sz="3000" dirty="0">
                    <a:solidFill>
                      <a:schemeClr val="accent1">
                        <a:lumMod val="50000"/>
                      </a:schemeClr>
                    </a:solidFill>
                  </a:rPr>
                  <a:t>(</a:t>
                </a:r>
                <a:r>
                  <a:rPr lang="en-US" altLang="zh-CN" sz="3000" i="1" dirty="0" err="1">
                    <a:solidFill>
                      <a:schemeClr val="accent1">
                        <a:lumMod val="50000"/>
                      </a:schemeClr>
                    </a:solidFill>
                  </a:rPr>
                  <a:t>x,y,z</a:t>
                </a:r>
                <a:r>
                  <a:rPr lang="en-US" altLang="zh-CN" sz="3000" dirty="0">
                    <a:solidFill>
                      <a:schemeClr val="accent1">
                        <a:lumMod val="50000"/>
                      </a:schemeClr>
                    </a:solidFill>
                  </a:rPr>
                  <a:t>)</a:t>
                </a:r>
                <a:r>
                  <a:rPr lang="zh-CN" altLang="zh-CN" sz="3000" dirty="0">
                    <a:solidFill>
                      <a:schemeClr val="accent1">
                        <a:lumMod val="50000"/>
                      </a:schemeClr>
                    </a:solidFill>
                  </a:rPr>
                  <a:t>在点</a:t>
                </a:r>
                <a:r>
                  <a:rPr lang="en-US" altLang="zh-CN" sz="3000" dirty="0">
                    <a:solidFill>
                      <a:schemeClr val="accent1">
                        <a:lumMod val="50000"/>
                      </a:schemeClr>
                    </a:solidFill>
                  </a:rPr>
                  <a:t>P</a:t>
                </a:r>
                <a:r>
                  <a:rPr lang="zh-CN" altLang="zh-CN" sz="3000" dirty="0">
                    <a:solidFill>
                      <a:schemeClr val="accent1">
                        <a:lumMod val="50000"/>
                      </a:schemeClr>
                    </a:solidFill>
                  </a:rPr>
                  <a:t>的梯度，记作：</a:t>
                </a:r>
              </a:p>
              <a:p>
                <a:pPr marL="0" indent="0">
                  <a:buNone/>
                </a:pPr>
                <a:r>
                  <a:rPr lang="en-US" altLang="zh-CN" sz="3000" dirty="0" smtClean="0">
                    <a:solidFill>
                      <a:schemeClr val="accent1">
                        <a:lumMod val="50000"/>
                      </a:schemeClr>
                    </a:solidFill>
                  </a:rPr>
                  <a:t>                    grad </a:t>
                </a:r>
                <a:r>
                  <a:rPr lang="en-US" altLang="zh-CN" sz="3000" i="1" dirty="0">
                    <a:solidFill>
                      <a:schemeClr val="accent1">
                        <a:lumMod val="50000"/>
                      </a:schemeClr>
                    </a:solidFill>
                  </a:rPr>
                  <a:t>u</a:t>
                </a:r>
                <a:r>
                  <a:rPr lang="en-US" altLang="zh-CN" sz="3000" dirty="0">
                    <a:solidFill>
                      <a:schemeClr val="accent1">
                        <a:lumMod val="50000"/>
                      </a:schemeClr>
                    </a:solidFill>
                  </a:rPr>
                  <a:t>=</a:t>
                </a:r>
                <a:r>
                  <a:rPr lang="en-US" altLang="zh-CN" sz="3000" i="1" dirty="0">
                    <a:solidFill>
                      <a:schemeClr val="accent1">
                        <a:lumMod val="50000"/>
                      </a:schemeClr>
                    </a:solidFill>
                  </a:rPr>
                  <a:t>(</a:t>
                </a:r>
                <a:r>
                  <a:rPr lang="en-US" altLang="zh-CN" sz="3000" i="1" dirty="0" err="1">
                    <a:solidFill>
                      <a:schemeClr val="accent1">
                        <a:lumMod val="50000"/>
                      </a:schemeClr>
                    </a:solidFill>
                  </a:rPr>
                  <a:t>f</a:t>
                </a:r>
                <a:r>
                  <a:rPr lang="en-US" altLang="zh-CN" sz="3000" i="1" baseline="-25000" dirty="0" err="1">
                    <a:solidFill>
                      <a:schemeClr val="accent1">
                        <a:lumMod val="50000"/>
                      </a:schemeClr>
                    </a:solidFill>
                  </a:rPr>
                  <a:t>x</a:t>
                </a:r>
                <a:r>
                  <a:rPr lang="en-US" altLang="zh-CN" sz="3000" i="1" dirty="0">
                    <a:solidFill>
                      <a:schemeClr val="accent1">
                        <a:lumMod val="50000"/>
                      </a:schemeClr>
                    </a:solidFill>
                  </a:rPr>
                  <a:t>(P), </a:t>
                </a:r>
                <a:r>
                  <a:rPr lang="en-US" altLang="zh-CN" sz="3000" i="1" dirty="0" err="1">
                    <a:solidFill>
                      <a:schemeClr val="accent1">
                        <a:lumMod val="50000"/>
                      </a:schemeClr>
                    </a:solidFill>
                  </a:rPr>
                  <a:t>f</a:t>
                </a:r>
                <a:r>
                  <a:rPr lang="en-US" altLang="zh-CN" sz="3000" i="1" baseline="-25000" dirty="0" err="1">
                    <a:solidFill>
                      <a:schemeClr val="accent1">
                        <a:lumMod val="50000"/>
                      </a:schemeClr>
                    </a:solidFill>
                  </a:rPr>
                  <a:t>y</a:t>
                </a:r>
                <a:r>
                  <a:rPr lang="en-US" altLang="zh-CN" sz="3000" i="1" dirty="0">
                    <a:solidFill>
                      <a:schemeClr val="accent1">
                        <a:lumMod val="50000"/>
                      </a:schemeClr>
                    </a:solidFill>
                  </a:rPr>
                  <a:t>(P), </a:t>
                </a:r>
                <a:r>
                  <a:rPr lang="en-US" altLang="zh-CN" sz="3000" i="1" dirty="0" err="1">
                    <a:solidFill>
                      <a:schemeClr val="accent1">
                        <a:lumMod val="50000"/>
                      </a:schemeClr>
                    </a:solidFill>
                  </a:rPr>
                  <a:t>f</a:t>
                </a:r>
                <a:r>
                  <a:rPr lang="en-US" altLang="zh-CN" sz="3000" i="1" baseline="-25000" dirty="0" err="1">
                    <a:solidFill>
                      <a:schemeClr val="accent1">
                        <a:lumMod val="50000"/>
                      </a:schemeClr>
                    </a:solidFill>
                  </a:rPr>
                  <a:t>z</a:t>
                </a:r>
                <a:r>
                  <a:rPr lang="en-US" altLang="zh-CN" sz="3000" i="1" dirty="0">
                    <a:solidFill>
                      <a:schemeClr val="accent1">
                        <a:lumMod val="50000"/>
                      </a:schemeClr>
                    </a:solidFill>
                  </a:rPr>
                  <a:t>(P))</a:t>
                </a:r>
                <a:endParaRPr lang="zh-CN" altLang="zh-CN" sz="3000" dirty="0">
                  <a:solidFill>
                    <a:schemeClr val="accent1">
                      <a:lumMod val="50000"/>
                    </a:schemeClr>
                  </a:solidFill>
                </a:endParaRPr>
              </a:p>
              <a:p>
                <a:pPr marL="0" indent="0">
                  <a:buNone/>
                </a:pPr>
                <a:r>
                  <a:rPr lang="zh-CN" altLang="zh-CN" sz="3000" dirty="0">
                    <a:solidFill>
                      <a:schemeClr val="accent1">
                        <a:lumMod val="50000"/>
                      </a:schemeClr>
                    </a:solidFill>
                  </a:rPr>
                  <a:t>它的</a:t>
                </a:r>
                <a:r>
                  <a:rPr lang="zh-CN" altLang="zh-CN" sz="3000" dirty="0" smtClean="0">
                    <a:solidFill>
                      <a:schemeClr val="accent1">
                        <a:lumMod val="50000"/>
                      </a:schemeClr>
                    </a:solidFill>
                  </a:rPr>
                  <a:t>模</a:t>
                </a:r>
                <a:r>
                  <a:rPr lang="zh-CN" altLang="en-US" sz="3000" dirty="0" smtClean="0">
                    <a:solidFill>
                      <a:schemeClr val="accent1">
                        <a:lumMod val="50000"/>
                      </a:schemeClr>
                    </a:solidFill>
                  </a:rPr>
                  <a:t>：</a:t>
                </a:r>
                <a:endParaRPr lang="zh-CN" altLang="zh-CN" sz="3000" dirty="0">
                  <a:solidFill>
                    <a:schemeClr val="accent1">
                      <a:lumMod val="50000"/>
                    </a:schemeClr>
                  </a:solidFill>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zh-CN" altLang="zh-CN" sz="3000" i="1">
                              <a:solidFill>
                                <a:schemeClr val="accent1">
                                  <a:lumMod val="50000"/>
                                </a:schemeClr>
                              </a:solidFill>
                              <a:latin typeface="Cambria Math" panose="02040503050406030204" pitchFamily="18" charset="0"/>
                            </a:rPr>
                          </m:ctrlPr>
                        </m:dPr>
                        <m:e>
                          <m:r>
                            <m:rPr>
                              <m:sty m:val="p"/>
                            </m:rPr>
                            <a:rPr lang="en-US" altLang="zh-CN" sz="3000">
                              <a:solidFill>
                                <a:schemeClr val="accent1">
                                  <a:lumMod val="50000"/>
                                </a:schemeClr>
                              </a:solidFill>
                              <a:latin typeface="Cambria Math"/>
                            </a:rPr>
                            <m:t>grad</m:t>
                          </m:r>
                          <m:r>
                            <a:rPr lang="en-US" altLang="zh-CN" sz="3000">
                              <a:solidFill>
                                <a:schemeClr val="accent1">
                                  <a:lumMod val="50000"/>
                                </a:schemeClr>
                              </a:solidFill>
                              <a:latin typeface="Cambria Math"/>
                            </a:rPr>
                            <m:t> </m:t>
                          </m:r>
                          <m:r>
                            <a:rPr lang="en-US" altLang="zh-CN" sz="3000" i="1">
                              <a:solidFill>
                                <a:schemeClr val="accent1">
                                  <a:lumMod val="50000"/>
                                </a:schemeClr>
                              </a:solidFill>
                              <a:latin typeface="Cambria Math"/>
                            </a:rPr>
                            <m:t>𝑢</m:t>
                          </m:r>
                        </m:e>
                      </m:d>
                      <m:r>
                        <a:rPr lang="en-US" altLang="zh-CN" sz="3000">
                          <a:solidFill>
                            <a:schemeClr val="accent1">
                              <a:lumMod val="50000"/>
                            </a:schemeClr>
                          </a:solidFill>
                          <a:latin typeface="Cambria Math"/>
                        </a:rPr>
                        <m:t>=</m:t>
                      </m:r>
                      <m:rad>
                        <m:radPr>
                          <m:degHide m:val="on"/>
                          <m:ctrlPr>
                            <a:rPr lang="zh-CN" altLang="zh-CN" sz="3000" i="1">
                              <a:solidFill>
                                <a:schemeClr val="accent1">
                                  <a:lumMod val="50000"/>
                                </a:schemeClr>
                              </a:solidFill>
                              <a:latin typeface="Cambria Math" panose="02040503050406030204" pitchFamily="18" charset="0"/>
                            </a:rPr>
                          </m:ctrlPr>
                        </m:radPr>
                        <m:deg/>
                        <m:e>
                          <m:sSub>
                            <m:sSubPr>
                              <m:ctrlPr>
                                <a:rPr lang="zh-CN" altLang="zh-CN" sz="3000" i="1">
                                  <a:solidFill>
                                    <a:schemeClr val="accent1">
                                      <a:lumMod val="50000"/>
                                    </a:schemeClr>
                                  </a:solidFill>
                                  <a:latin typeface="Cambria Math" panose="02040503050406030204" pitchFamily="18" charset="0"/>
                                </a:rPr>
                              </m:ctrlPr>
                            </m:sSubPr>
                            <m:e>
                              <m:r>
                                <a:rPr lang="en-US" altLang="zh-CN" sz="3000" i="1">
                                  <a:solidFill>
                                    <a:schemeClr val="accent1">
                                      <a:lumMod val="50000"/>
                                    </a:schemeClr>
                                  </a:solidFill>
                                  <a:latin typeface="Cambria Math"/>
                                </a:rPr>
                                <m:t>𝑓</m:t>
                              </m:r>
                            </m:e>
                            <m:sub>
                              <m:r>
                                <a:rPr lang="en-US" altLang="zh-CN" sz="3000" i="1">
                                  <a:solidFill>
                                    <a:schemeClr val="accent1">
                                      <a:lumMod val="50000"/>
                                    </a:schemeClr>
                                  </a:solidFill>
                                  <a:latin typeface="Cambria Math"/>
                                </a:rPr>
                                <m:t>𝑥</m:t>
                              </m:r>
                            </m:sub>
                          </m:sSub>
                          <m:sSup>
                            <m:sSupPr>
                              <m:ctrlPr>
                                <a:rPr lang="zh-CN" altLang="zh-CN" sz="3000" i="1">
                                  <a:solidFill>
                                    <a:schemeClr val="accent1">
                                      <a:lumMod val="50000"/>
                                    </a:schemeClr>
                                  </a:solidFill>
                                  <a:latin typeface="Cambria Math" panose="02040503050406030204" pitchFamily="18" charset="0"/>
                                </a:rPr>
                              </m:ctrlPr>
                            </m:sSupPr>
                            <m:e>
                              <m:r>
                                <a:rPr lang="en-US" altLang="zh-CN" sz="3000" i="1">
                                  <a:solidFill>
                                    <a:schemeClr val="accent1">
                                      <a:lumMod val="50000"/>
                                    </a:schemeClr>
                                  </a:solidFill>
                                  <a:latin typeface="Cambria Math"/>
                                </a:rPr>
                                <m:t>(</m:t>
                              </m:r>
                              <m:r>
                                <a:rPr lang="en-US" altLang="zh-CN" sz="3000" i="1">
                                  <a:solidFill>
                                    <a:schemeClr val="accent1">
                                      <a:lumMod val="50000"/>
                                    </a:schemeClr>
                                  </a:solidFill>
                                  <a:latin typeface="Cambria Math"/>
                                </a:rPr>
                                <m:t>𝑃</m:t>
                              </m:r>
                              <m:r>
                                <a:rPr lang="en-US" altLang="zh-CN" sz="3000" i="1">
                                  <a:solidFill>
                                    <a:schemeClr val="accent1">
                                      <a:lumMod val="50000"/>
                                    </a:schemeClr>
                                  </a:solidFill>
                                  <a:latin typeface="Cambria Math"/>
                                </a:rPr>
                                <m:t>)</m:t>
                              </m:r>
                            </m:e>
                            <m:sup>
                              <m:r>
                                <a:rPr lang="en-US" altLang="zh-CN" sz="3000" i="1">
                                  <a:solidFill>
                                    <a:schemeClr val="accent1">
                                      <a:lumMod val="50000"/>
                                    </a:schemeClr>
                                  </a:solidFill>
                                  <a:latin typeface="Cambria Math"/>
                                </a:rPr>
                                <m:t>2</m:t>
                              </m:r>
                            </m:sup>
                          </m:sSup>
                          <m:r>
                            <a:rPr lang="en-US" altLang="zh-CN" sz="3000" i="1">
                              <a:solidFill>
                                <a:schemeClr val="accent1">
                                  <a:lumMod val="50000"/>
                                </a:schemeClr>
                              </a:solidFill>
                              <a:latin typeface="Cambria Math"/>
                            </a:rPr>
                            <m:t>+</m:t>
                          </m:r>
                          <m:sSub>
                            <m:sSubPr>
                              <m:ctrlPr>
                                <a:rPr lang="zh-CN" altLang="zh-CN" sz="3000" i="1">
                                  <a:solidFill>
                                    <a:schemeClr val="accent1">
                                      <a:lumMod val="50000"/>
                                    </a:schemeClr>
                                  </a:solidFill>
                                  <a:latin typeface="Cambria Math" panose="02040503050406030204" pitchFamily="18" charset="0"/>
                                </a:rPr>
                              </m:ctrlPr>
                            </m:sSubPr>
                            <m:e>
                              <m:r>
                                <a:rPr lang="en-US" altLang="zh-CN" sz="3000" i="1">
                                  <a:solidFill>
                                    <a:schemeClr val="accent1">
                                      <a:lumMod val="50000"/>
                                    </a:schemeClr>
                                  </a:solidFill>
                                  <a:latin typeface="Cambria Math"/>
                                </a:rPr>
                                <m:t>𝑓</m:t>
                              </m:r>
                            </m:e>
                            <m:sub>
                              <m:r>
                                <a:rPr lang="en-US" altLang="zh-CN" sz="3000" i="1">
                                  <a:solidFill>
                                    <a:schemeClr val="accent1">
                                      <a:lumMod val="50000"/>
                                    </a:schemeClr>
                                  </a:solidFill>
                                  <a:latin typeface="Cambria Math"/>
                                </a:rPr>
                                <m:t>𝑦</m:t>
                              </m:r>
                            </m:sub>
                          </m:sSub>
                          <m:sSup>
                            <m:sSupPr>
                              <m:ctrlPr>
                                <a:rPr lang="zh-CN" altLang="zh-CN" sz="3000" i="1">
                                  <a:solidFill>
                                    <a:schemeClr val="accent1">
                                      <a:lumMod val="50000"/>
                                    </a:schemeClr>
                                  </a:solidFill>
                                  <a:latin typeface="Cambria Math" panose="02040503050406030204" pitchFamily="18" charset="0"/>
                                </a:rPr>
                              </m:ctrlPr>
                            </m:sSupPr>
                            <m:e>
                              <m:r>
                                <a:rPr lang="en-US" altLang="zh-CN" sz="3000" i="1">
                                  <a:solidFill>
                                    <a:schemeClr val="accent1">
                                      <a:lumMod val="50000"/>
                                    </a:schemeClr>
                                  </a:solidFill>
                                  <a:latin typeface="Cambria Math"/>
                                </a:rPr>
                                <m:t>(</m:t>
                              </m:r>
                              <m:r>
                                <a:rPr lang="en-US" altLang="zh-CN" sz="3000" i="1">
                                  <a:solidFill>
                                    <a:schemeClr val="accent1">
                                      <a:lumMod val="50000"/>
                                    </a:schemeClr>
                                  </a:solidFill>
                                  <a:latin typeface="Cambria Math"/>
                                </a:rPr>
                                <m:t>𝑃</m:t>
                              </m:r>
                              <m:r>
                                <a:rPr lang="en-US" altLang="zh-CN" sz="3000" i="1">
                                  <a:solidFill>
                                    <a:schemeClr val="accent1">
                                      <a:lumMod val="50000"/>
                                    </a:schemeClr>
                                  </a:solidFill>
                                  <a:latin typeface="Cambria Math"/>
                                </a:rPr>
                                <m:t>)</m:t>
                              </m:r>
                            </m:e>
                            <m:sup>
                              <m:r>
                                <a:rPr lang="en-US" altLang="zh-CN" sz="3000" i="1">
                                  <a:solidFill>
                                    <a:schemeClr val="accent1">
                                      <a:lumMod val="50000"/>
                                    </a:schemeClr>
                                  </a:solidFill>
                                  <a:latin typeface="Cambria Math"/>
                                </a:rPr>
                                <m:t>2</m:t>
                              </m:r>
                            </m:sup>
                          </m:sSup>
                          <m:sSub>
                            <m:sSubPr>
                              <m:ctrlPr>
                                <a:rPr lang="zh-CN" altLang="zh-CN" sz="3000" i="1">
                                  <a:solidFill>
                                    <a:schemeClr val="accent1">
                                      <a:lumMod val="50000"/>
                                    </a:schemeClr>
                                  </a:solidFill>
                                  <a:latin typeface="Cambria Math" panose="02040503050406030204" pitchFamily="18" charset="0"/>
                                </a:rPr>
                              </m:ctrlPr>
                            </m:sSubPr>
                            <m:e>
                              <m:r>
                                <a:rPr lang="en-US" altLang="zh-CN" sz="3000" i="1">
                                  <a:solidFill>
                                    <a:schemeClr val="accent1">
                                      <a:lumMod val="50000"/>
                                    </a:schemeClr>
                                  </a:solidFill>
                                  <a:latin typeface="Cambria Math"/>
                                </a:rPr>
                                <m:t>+</m:t>
                              </m:r>
                              <m:r>
                                <a:rPr lang="en-US" altLang="zh-CN" sz="3000" i="1">
                                  <a:solidFill>
                                    <a:schemeClr val="accent1">
                                      <a:lumMod val="50000"/>
                                    </a:schemeClr>
                                  </a:solidFill>
                                  <a:latin typeface="Cambria Math"/>
                                </a:rPr>
                                <m:t>𝑓</m:t>
                              </m:r>
                            </m:e>
                            <m:sub>
                              <m:r>
                                <a:rPr lang="en-US" altLang="zh-CN" sz="3000" i="1">
                                  <a:solidFill>
                                    <a:schemeClr val="accent1">
                                      <a:lumMod val="50000"/>
                                    </a:schemeClr>
                                  </a:solidFill>
                                  <a:latin typeface="Cambria Math"/>
                                </a:rPr>
                                <m:t>𝑧</m:t>
                              </m:r>
                            </m:sub>
                          </m:sSub>
                          <m:sSup>
                            <m:sSupPr>
                              <m:ctrlPr>
                                <a:rPr lang="zh-CN" altLang="zh-CN" sz="3000" i="1">
                                  <a:solidFill>
                                    <a:schemeClr val="accent1">
                                      <a:lumMod val="50000"/>
                                    </a:schemeClr>
                                  </a:solidFill>
                                  <a:latin typeface="Cambria Math" panose="02040503050406030204" pitchFamily="18" charset="0"/>
                                </a:rPr>
                              </m:ctrlPr>
                            </m:sSupPr>
                            <m:e>
                              <m:r>
                                <a:rPr lang="en-US" altLang="zh-CN" sz="3000" i="1">
                                  <a:solidFill>
                                    <a:schemeClr val="accent1">
                                      <a:lumMod val="50000"/>
                                    </a:schemeClr>
                                  </a:solidFill>
                                  <a:latin typeface="Cambria Math"/>
                                </a:rPr>
                                <m:t>(</m:t>
                              </m:r>
                              <m:r>
                                <a:rPr lang="en-US" altLang="zh-CN" sz="3000" i="1">
                                  <a:solidFill>
                                    <a:schemeClr val="accent1">
                                      <a:lumMod val="50000"/>
                                    </a:schemeClr>
                                  </a:solidFill>
                                  <a:latin typeface="Cambria Math"/>
                                </a:rPr>
                                <m:t>𝑃</m:t>
                              </m:r>
                              <m:r>
                                <a:rPr lang="en-US" altLang="zh-CN" sz="3000" i="1">
                                  <a:solidFill>
                                    <a:schemeClr val="accent1">
                                      <a:lumMod val="50000"/>
                                    </a:schemeClr>
                                  </a:solidFill>
                                  <a:latin typeface="Cambria Math"/>
                                </a:rPr>
                                <m:t>)</m:t>
                              </m:r>
                            </m:e>
                            <m:sup>
                              <m:r>
                                <a:rPr lang="en-US" altLang="zh-CN" sz="3000" i="1">
                                  <a:solidFill>
                                    <a:schemeClr val="accent1">
                                      <a:lumMod val="50000"/>
                                    </a:schemeClr>
                                  </a:solidFill>
                                  <a:latin typeface="Cambria Math"/>
                                </a:rPr>
                                <m:t>2</m:t>
                              </m:r>
                            </m:sup>
                          </m:sSup>
                        </m:e>
                      </m:rad>
                    </m:oMath>
                  </m:oMathPara>
                </a14:m>
                <a:endParaRPr lang="zh-CN" altLang="zh-CN" sz="3000" dirty="0">
                  <a:solidFill>
                    <a:schemeClr val="accent1">
                      <a:lumMod val="50000"/>
                    </a:schemeClr>
                  </a:solidFill>
                </a:endParaRPr>
              </a:p>
              <a:p>
                <a:pPr marL="0" indent="0">
                  <a:buNone/>
                </a:pPr>
                <a:r>
                  <a:rPr lang="zh-CN" altLang="zh-CN" sz="3000" dirty="0">
                    <a:solidFill>
                      <a:schemeClr val="accent1">
                        <a:lumMod val="50000"/>
                      </a:schemeClr>
                    </a:solidFill>
                  </a:rPr>
                  <a:t>下面指出：函数</a:t>
                </a:r>
                <a:r>
                  <a:rPr lang="en-US" altLang="zh-CN" sz="3000" i="1" dirty="0">
                    <a:solidFill>
                      <a:schemeClr val="accent1">
                        <a:lumMod val="50000"/>
                      </a:schemeClr>
                    </a:solidFill>
                  </a:rPr>
                  <a:t>f</a:t>
                </a:r>
                <a:r>
                  <a:rPr lang="zh-CN" altLang="zh-CN" sz="3000" dirty="0">
                    <a:solidFill>
                      <a:schemeClr val="accent1">
                        <a:lumMod val="50000"/>
                      </a:schemeClr>
                    </a:solidFill>
                  </a:rPr>
                  <a:t>的梯度的方向是函数</a:t>
                </a:r>
                <a:r>
                  <a:rPr lang="en-US" altLang="zh-CN" sz="3000" i="1" dirty="0">
                    <a:solidFill>
                      <a:schemeClr val="accent1">
                        <a:lumMod val="50000"/>
                      </a:schemeClr>
                    </a:solidFill>
                  </a:rPr>
                  <a:t>f</a:t>
                </a:r>
                <a:r>
                  <a:rPr lang="zh-CN" altLang="zh-CN" sz="3000" dirty="0">
                    <a:solidFill>
                      <a:schemeClr val="accent1">
                        <a:lumMod val="50000"/>
                      </a:schemeClr>
                    </a:solidFill>
                  </a:rPr>
                  <a:t>增长最快的方向，且沿着一方向的变化率就是梯度</a:t>
                </a:r>
                <a:r>
                  <a:rPr lang="zh-CN" altLang="zh-CN" sz="3000" dirty="0" smtClean="0">
                    <a:solidFill>
                      <a:schemeClr val="accent1">
                        <a:lumMod val="50000"/>
                      </a:schemeClr>
                    </a:solidFill>
                  </a:rPr>
                  <a:t>的</a:t>
                </a:r>
                <a:r>
                  <a:rPr lang="zh-CN" altLang="en-US" sz="3000" dirty="0" smtClean="0">
                    <a:solidFill>
                      <a:schemeClr val="accent1">
                        <a:lumMod val="50000"/>
                      </a:schemeClr>
                    </a:solidFill>
                  </a:rPr>
                  <a:t>模</a:t>
                </a:r>
                <a:r>
                  <a:rPr lang="zh-CN" altLang="zh-CN" sz="3000" dirty="0" smtClean="0">
                    <a:solidFill>
                      <a:schemeClr val="accent1">
                        <a:lumMod val="50000"/>
                      </a:schemeClr>
                    </a:solidFill>
                  </a:rPr>
                  <a:t>。</a:t>
                </a:r>
                <a:endParaRPr lang="en-US" altLang="zh-CN" sz="3000" dirty="0" smtClean="0">
                  <a:solidFill>
                    <a:schemeClr val="accent1">
                      <a:lumMod val="50000"/>
                    </a:schemeClr>
                  </a:solidFill>
                </a:endParaRPr>
              </a:p>
              <a:p>
                <a:pPr marL="0" indent="0">
                  <a:buNone/>
                </a:pPr>
                <a:endParaRPr lang="zh-CN" altLang="zh-CN" dirty="0" smtClean="0"/>
              </a:p>
              <a:p>
                <a:pPr>
                  <a:lnSpc>
                    <a:spcPct val="80000"/>
                  </a:lnSpc>
                  <a:buFontTx/>
                  <a:buNone/>
                </a:pPr>
                <a:endParaRPr lang="en-US" altLang="zh-CN" dirty="0"/>
              </a:p>
            </p:txBody>
          </p:sp>
        </mc:Choice>
        <mc:Fallback xmlns="">
          <p:sp>
            <p:nvSpPr>
              <p:cNvPr id="139267" name="Rectangle 3"/>
              <p:cNvSpPr>
                <a:spLocks noGrp="1" noRot="1" noChangeAspect="1" noMove="1" noResize="1" noEditPoints="1" noAdjustHandles="1" noChangeArrowheads="1" noChangeShapeType="1" noTextEdit="1"/>
              </p:cNvSpPr>
              <p:nvPr>
                <p:ph type="body" sz="half" idx="1"/>
              </p:nvPr>
            </p:nvSpPr>
            <p:spPr>
              <a:xfrm>
                <a:off x="250825" y="1340445"/>
                <a:ext cx="8208963" cy="4968875"/>
              </a:xfrm>
              <a:blipFill>
                <a:blip r:embed="rId2"/>
                <a:stretch>
                  <a:fillRect l="-1707" t="-1963" r="-1856" b="-3190"/>
                </a:stretch>
              </a:blipFill>
            </p:spPr>
            <p:txBody>
              <a:bodyPr/>
              <a:lstStyle/>
              <a:p>
                <a:r>
                  <a:rPr lang="zh-CN" altLang="en-US">
                    <a:noFill/>
                  </a:rPr>
                  <a:t> </a:t>
                </a:r>
              </a:p>
            </p:txBody>
          </p:sp>
        </mc:Fallback>
      </mc:AlternateContent>
      <p:sp>
        <p:nvSpPr>
          <p:cNvPr id="13926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39271"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extLst>
      <p:ext uri="{BB962C8B-B14F-4D97-AF65-F5344CB8AC3E}">
        <p14:creationId xmlns:p14="http://schemas.microsoft.com/office/powerpoint/2010/main" val="38212215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0" y="404813"/>
            <a:ext cx="7772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sz="4000" b="1" dirty="0" smtClean="0">
                <a:solidFill>
                  <a:srgbClr val="FF0000"/>
                </a:solidFill>
                <a:ea typeface="隶书" panose="02010509060101010101" pitchFamily="49" charset="-122"/>
              </a:rPr>
              <a:t>（续七</a:t>
            </a:r>
            <a:r>
              <a:rPr lang="en-US" altLang="zh-CN" sz="4000" b="1" dirty="0" smtClean="0">
                <a:solidFill>
                  <a:srgbClr val="FF0000"/>
                </a:solidFill>
                <a:ea typeface="隶书" panose="02010509060101010101" pitchFamily="49" charset="-122"/>
              </a:rPr>
              <a:t>-5</a:t>
            </a:r>
            <a:r>
              <a:rPr lang="zh-CN" altLang="en-US" sz="4000" b="1" dirty="0">
                <a:solidFill>
                  <a:srgbClr val="FF0000"/>
                </a:solidFill>
                <a:ea typeface="隶书" panose="02010509060101010101" pitchFamily="49" charset="-122"/>
              </a:rPr>
              <a:t>）补充</a:t>
            </a:r>
          </a:p>
        </p:txBody>
      </p:sp>
      <p:sp>
        <p:nvSpPr>
          <p:cNvPr id="139267" name="Rectangle 3"/>
          <p:cNvSpPr>
            <a:spLocks noGrp="1" noChangeArrowheads="1"/>
          </p:cNvSpPr>
          <p:nvPr>
            <p:ph type="body" sz="half" idx="1"/>
          </p:nvPr>
        </p:nvSpPr>
        <p:spPr>
          <a:xfrm>
            <a:off x="251520" y="1325777"/>
            <a:ext cx="8208963" cy="4968875"/>
          </a:xfrm>
        </p:spPr>
        <p:txBody>
          <a:bodyPr/>
          <a:lstStyle/>
          <a:p>
            <a:pPr marL="0" indent="0">
              <a:buNone/>
            </a:pPr>
            <a:endParaRPr lang="zh-CN" altLang="zh-CN" dirty="0" smtClean="0"/>
          </a:p>
          <a:p>
            <a:pPr>
              <a:lnSpc>
                <a:spcPct val="80000"/>
              </a:lnSpc>
              <a:buFontTx/>
              <a:buNone/>
            </a:pPr>
            <a:endParaRPr lang="en-US" altLang="zh-CN" dirty="0"/>
          </a:p>
        </p:txBody>
      </p:sp>
      <p:sp>
        <p:nvSpPr>
          <p:cNvPr id="13926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39271"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mc:AlternateContent xmlns:mc="http://schemas.openxmlformats.org/markup-compatibility/2006" xmlns:a14="http://schemas.microsoft.com/office/drawing/2010/main">
        <mc:Choice Requires="a14">
          <p:sp>
            <p:nvSpPr>
              <p:cNvPr id="2" name="矩形 1"/>
              <p:cNvSpPr/>
              <p:nvPr/>
            </p:nvSpPr>
            <p:spPr>
              <a:xfrm>
                <a:off x="251520" y="1325777"/>
                <a:ext cx="8568952" cy="5055551"/>
              </a:xfrm>
              <a:prstGeom prst="rect">
                <a:avLst/>
              </a:prstGeom>
            </p:spPr>
            <p:txBody>
              <a:bodyPr wrap="square">
                <a:spAutoFit/>
              </a:bodyPr>
              <a:lstStyle/>
              <a:p>
                <a:r>
                  <a:rPr lang="zh-CN" altLang="zh-CN" sz="2400" dirty="0" smtClean="0">
                    <a:solidFill>
                      <a:schemeClr val="accent1">
                        <a:lumMod val="50000"/>
                      </a:schemeClr>
                    </a:solidFill>
                  </a:rPr>
                  <a:t>设有向射线</a:t>
                </a:r>
                <a:r>
                  <a:rPr lang="en-US" altLang="zh-CN" sz="2400" b="1" i="1" dirty="0">
                    <a:solidFill>
                      <a:schemeClr val="accent1">
                        <a:lumMod val="50000"/>
                      </a:schemeClr>
                    </a:solidFill>
                  </a:rPr>
                  <a:t>l</a:t>
                </a:r>
                <a:r>
                  <a:rPr lang="zh-CN" altLang="zh-CN" sz="2400" dirty="0">
                    <a:solidFill>
                      <a:schemeClr val="accent1">
                        <a:lumMod val="50000"/>
                      </a:schemeClr>
                    </a:solidFill>
                  </a:rPr>
                  <a:t>的方向余弦为</a:t>
                </a:r>
                <a14:m>
                  <m:oMath xmlns:m="http://schemas.openxmlformats.org/officeDocument/2006/math">
                    <m:func>
                      <m:funcPr>
                        <m:ctrlPr>
                          <a:rPr lang="zh-CN" altLang="zh-CN" sz="2400" i="1">
                            <a:solidFill>
                              <a:schemeClr val="accent1">
                                <a:lumMod val="50000"/>
                              </a:schemeClr>
                            </a:solidFill>
                            <a:latin typeface="Cambria Math" panose="02040503050406030204" pitchFamily="18" charset="0"/>
                          </a:rPr>
                        </m:ctrlPr>
                      </m:funcPr>
                      <m:fName>
                        <m:r>
                          <m:rPr>
                            <m:sty m:val="p"/>
                          </m:rPr>
                          <a:rPr lang="en-US" altLang="zh-CN" sz="2400">
                            <a:solidFill>
                              <a:schemeClr val="accent1">
                                <a:lumMod val="50000"/>
                              </a:schemeClr>
                            </a:solidFill>
                            <a:latin typeface="Cambria Math"/>
                          </a:rPr>
                          <m:t>cos</m:t>
                        </m:r>
                      </m:fName>
                      <m:e>
                        <m:r>
                          <a:rPr lang="en-US" altLang="zh-CN" sz="2400" i="1">
                            <a:solidFill>
                              <a:schemeClr val="accent1">
                                <a:lumMod val="50000"/>
                              </a:schemeClr>
                            </a:solidFill>
                            <a:latin typeface="Cambria Math"/>
                          </a:rPr>
                          <m:t>𝛼</m:t>
                        </m:r>
                      </m:e>
                    </m:func>
                    <m:r>
                      <a:rPr lang="zh-CN" altLang="zh-CN" sz="2400" i="1">
                        <a:solidFill>
                          <a:schemeClr val="accent1">
                            <a:lumMod val="50000"/>
                          </a:schemeClr>
                        </a:solidFill>
                        <a:latin typeface="Cambria Math"/>
                      </a:rPr>
                      <m:t>，</m:t>
                    </m:r>
                    <m:func>
                      <m:funcPr>
                        <m:ctrlPr>
                          <a:rPr lang="zh-CN" altLang="zh-CN" sz="2400" i="1">
                            <a:solidFill>
                              <a:schemeClr val="accent1">
                                <a:lumMod val="50000"/>
                              </a:schemeClr>
                            </a:solidFill>
                            <a:latin typeface="Cambria Math" panose="02040503050406030204" pitchFamily="18" charset="0"/>
                          </a:rPr>
                        </m:ctrlPr>
                      </m:funcPr>
                      <m:fName>
                        <m:r>
                          <m:rPr>
                            <m:sty m:val="p"/>
                          </m:rPr>
                          <a:rPr lang="en-US" altLang="zh-CN" sz="2400">
                            <a:solidFill>
                              <a:schemeClr val="accent1">
                                <a:lumMod val="50000"/>
                              </a:schemeClr>
                            </a:solidFill>
                            <a:latin typeface="Cambria Math"/>
                          </a:rPr>
                          <m:t>cos</m:t>
                        </m:r>
                      </m:fName>
                      <m:e>
                        <m:r>
                          <a:rPr lang="en-US" altLang="zh-CN" sz="2400" i="1">
                            <a:solidFill>
                              <a:schemeClr val="accent1">
                                <a:lumMod val="50000"/>
                              </a:schemeClr>
                            </a:solidFill>
                            <a:latin typeface="Cambria Math"/>
                          </a:rPr>
                          <m:t>𝛽</m:t>
                        </m:r>
                      </m:e>
                    </m:func>
                    <m:r>
                      <a:rPr lang="zh-CN" altLang="zh-CN" sz="2400" i="1">
                        <a:solidFill>
                          <a:schemeClr val="accent1">
                            <a:lumMod val="50000"/>
                          </a:schemeClr>
                        </a:solidFill>
                        <a:latin typeface="Cambria Math"/>
                      </a:rPr>
                      <m:t>，</m:t>
                    </m:r>
                    <m:func>
                      <m:funcPr>
                        <m:ctrlPr>
                          <a:rPr lang="zh-CN" altLang="zh-CN" sz="2400" i="1">
                            <a:solidFill>
                              <a:schemeClr val="accent1">
                                <a:lumMod val="50000"/>
                              </a:schemeClr>
                            </a:solidFill>
                            <a:latin typeface="Cambria Math" panose="02040503050406030204" pitchFamily="18" charset="0"/>
                          </a:rPr>
                        </m:ctrlPr>
                      </m:funcPr>
                      <m:fName>
                        <m:r>
                          <m:rPr>
                            <m:sty m:val="p"/>
                          </m:rPr>
                          <a:rPr lang="en-US" altLang="zh-CN" sz="2400">
                            <a:solidFill>
                              <a:schemeClr val="accent1">
                                <a:lumMod val="50000"/>
                              </a:schemeClr>
                            </a:solidFill>
                            <a:latin typeface="Cambria Math"/>
                          </a:rPr>
                          <m:t>cos</m:t>
                        </m:r>
                      </m:fName>
                      <m:e>
                        <m:r>
                          <a:rPr lang="en-US" altLang="zh-CN" sz="2400" i="1">
                            <a:solidFill>
                              <a:schemeClr val="accent1">
                                <a:lumMod val="50000"/>
                              </a:schemeClr>
                            </a:solidFill>
                            <a:latin typeface="Cambria Math"/>
                          </a:rPr>
                          <m:t>𝛾</m:t>
                        </m:r>
                      </m:e>
                    </m:func>
                  </m:oMath>
                </a14:m>
                <a:r>
                  <a:rPr lang="zh-CN" altLang="zh-CN" sz="2400" dirty="0">
                    <a:solidFill>
                      <a:schemeClr val="accent1">
                        <a:lumMod val="50000"/>
                      </a:schemeClr>
                    </a:solidFill>
                  </a:rPr>
                  <a:t>，于是</a:t>
                </a:r>
                <a:r>
                  <a:rPr lang="en-US" altLang="zh-CN" sz="2400" b="1" i="1" dirty="0">
                    <a:solidFill>
                      <a:schemeClr val="accent1">
                        <a:lumMod val="50000"/>
                      </a:schemeClr>
                    </a:solidFill>
                  </a:rPr>
                  <a:t>l</a:t>
                </a:r>
                <a:r>
                  <a:rPr lang="zh-CN" altLang="zh-CN" sz="2400" dirty="0">
                    <a:solidFill>
                      <a:schemeClr val="accent1">
                        <a:lumMod val="50000"/>
                      </a:schemeClr>
                    </a:solidFill>
                  </a:rPr>
                  <a:t>方向的单位向量是</a:t>
                </a:r>
                <a:r>
                  <a:rPr lang="zh-CN" altLang="en-US" sz="2400" dirty="0" smtClean="0">
                    <a:solidFill>
                      <a:schemeClr val="accent1">
                        <a:lumMod val="50000"/>
                      </a:schemeClr>
                    </a:solidFill>
                  </a:rPr>
                  <a:t>：</a:t>
                </a:r>
                <a14:m>
                  <m:oMath xmlns:m="http://schemas.openxmlformats.org/officeDocument/2006/math">
                    <m:sSub>
                      <m:sSubPr>
                        <m:ctrlPr>
                          <a:rPr lang="zh-CN" altLang="zh-CN" sz="2400" b="1" i="1">
                            <a:solidFill>
                              <a:schemeClr val="accent1">
                                <a:lumMod val="50000"/>
                              </a:schemeClr>
                            </a:solidFill>
                            <a:latin typeface="Cambria Math" panose="02040503050406030204" pitchFamily="18" charset="0"/>
                          </a:rPr>
                        </m:ctrlPr>
                      </m:sSubPr>
                      <m:e>
                        <m:r>
                          <a:rPr lang="en-US" altLang="zh-CN" sz="2400" b="1" i="1">
                            <a:solidFill>
                              <a:schemeClr val="accent1">
                                <a:lumMod val="50000"/>
                              </a:schemeClr>
                            </a:solidFill>
                            <a:latin typeface="Cambria Math"/>
                          </a:rPr>
                          <m:t>𝒍</m:t>
                        </m:r>
                      </m:e>
                      <m:sub>
                        <m:r>
                          <a:rPr lang="en-US" altLang="zh-CN" sz="2400" b="1" i="1">
                            <a:solidFill>
                              <a:schemeClr val="accent1">
                                <a:lumMod val="50000"/>
                              </a:schemeClr>
                            </a:solidFill>
                            <a:latin typeface="Cambria Math"/>
                          </a:rPr>
                          <m:t>𝟎</m:t>
                        </m:r>
                      </m:sub>
                    </m:sSub>
                    <m:r>
                      <a:rPr lang="en-US" altLang="zh-CN" sz="2400" i="1">
                        <a:solidFill>
                          <a:schemeClr val="accent1">
                            <a:lumMod val="50000"/>
                          </a:schemeClr>
                        </a:solidFill>
                        <a:latin typeface="Cambria Math"/>
                      </a:rPr>
                      <m:t>=(</m:t>
                    </m:r>
                    <m:func>
                      <m:funcPr>
                        <m:ctrlPr>
                          <a:rPr lang="zh-CN" altLang="zh-CN" sz="2400" i="1">
                            <a:solidFill>
                              <a:schemeClr val="accent1">
                                <a:lumMod val="50000"/>
                              </a:schemeClr>
                            </a:solidFill>
                            <a:latin typeface="Cambria Math" panose="02040503050406030204" pitchFamily="18" charset="0"/>
                          </a:rPr>
                        </m:ctrlPr>
                      </m:funcPr>
                      <m:fName>
                        <m:r>
                          <m:rPr>
                            <m:sty m:val="p"/>
                          </m:rPr>
                          <a:rPr lang="en-US" altLang="zh-CN" sz="2400">
                            <a:solidFill>
                              <a:schemeClr val="accent1">
                                <a:lumMod val="50000"/>
                              </a:schemeClr>
                            </a:solidFill>
                            <a:latin typeface="Cambria Math"/>
                          </a:rPr>
                          <m:t>cos</m:t>
                        </m:r>
                      </m:fName>
                      <m:e>
                        <m:r>
                          <a:rPr lang="en-US" altLang="zh-CN" sz="2400" i="1">
                            <a:solidFill>
                              <a:schemeClr val="accent1">
                                <a:lumMod val="50000"/>
                              </a:schemeClr>
                            </a:solidFill>
                            <a:latin typeface="Cambria Math"/>
                          </a:rPr>
                          <m:t>𝛼</m:t>
                        </m:r>
                      </m:e>
                    </m:func>
                    <m:r>
                      <a:rPr lang="en-US" altLang="zh-CN" sz="2400" i="1">
                        <a:solidFill>
                          <a:schemeClr val="accent1">
                            <a:lumMod val="50000"/>
                          </a:schemeClr>
                        </a:solidFill>
                        <a:latin typeface="Cambria Math"/>
                      </a:rPr>
                      <m:t>,</m:t>
                    </m:r>
                    <m:func>
                      <m:funcPr>
                        <m:ctrlPr>
                          <a:rPr lang="zh-CN" altLang="zh-CN" sz="2400" i="1">
                            <a:solidFill>
                              <a:schemeClr val="accent1">
                                <a:lumMod val="50000"/>
                              </a:schemeClr>
                            </a:solidFill>
                            <a:latin typeface="Cambria Math" panose="02040503050406030204" pitchFamily="18" charset="0"/>
                          </a:rPr>
                        </m:ctrlPr>
                      </m:funcPr>
                      <m:fName>
                        <m:r>
                          <m:rPr>
                            <m:sty m:val="p"/>
                          </m:rPr>
                          <a:rPr lang="en-US" altLang="zh-CN" sz="2400">
                            <a:solidFill>
                              <a:schemeClr val="accent1">
                                <a:lumMod val="50000"/>
                              </a:schemeClr>
                            </a:solidFill>
                            <a:latin typeface="Cambria Math"/>
                          </a:rPr>
                          <m:t>cos</m:t>
                        </m:r>
                      </m:fName>
                      <m:e>
                        <m:r>
                          <a:rPr lang="en-US" altLang="zh-CN" sz="2400" i="1">
                            <a:solidFill>
                              <a:schemeClr val="accent1">
                                <a:lumMod val="50000"/>
                              </a:schemeClr>
                            </a:solidFill>
                            <a:latin typeface="Cambria Math"/>
                          </a:rPr>
                          <m:t>𝛽</m:t>
                        </m:r>
                      </m:e>
                    </m:func>
                    <m:r>
                      <a:rPr lang="en-US" altLang="zh-CN" sz="2400" i="1">
                        <a:solidFill>
                          <a:schemeClr val="accent1">
                            <a:lumMod val="50000"/>
                          </a:schemeClr>
                        </a:solidFill>
                        <a:latin typeface="Cambria Math"/>
                      </a:rPr>
                      <m:t>,</m:t>
                    </m:r>
                    <m:func>
                      <m:funcPr>
                        <m:ctrlPr>
                          <a:rPr lang="zh-CN" altLang="zh-CN" sz="2400" i="1">
                            <a:solidFill>
                              <a:schemeClr val="accent1">
                                <a:lumMod val="50000"/>
                              </a:schemeClr>
                            </a:solidFill>
                            <a:latin typeface="Cambria Math" panose="02040503050406030204" pitchFamily="18" charset="0"/>
                          </a:rPr>
                        </m:ctrlPr>
                      </m:funcPr>
                      <m:fName>
                        <m:r>
                          <m:rPr>
                            <m:sty m:val="p"/>
                          </m:rPr>
                          <a:rPr lang="en-US" altLang="zh-CN" sz="2400">
                            <a:solidFill>
                              <a:schemeClr val="accent1">
                                <a:lumMod val="50000"/>
                              </a:schemeClr>
                            </a:solidFill>
                            <a:latin typeface="Cambria Math"/>
                          </a:rPr>
                          <m:t>cos</m:t>
                        </m:r>
                      </m:fName>
                      <m:e>
                        <m:r>
                          <a:rPr lang="en-US" altLang="zh-CN" sz="2400" i="1">
                            <a:solidFill>
                              <a:schemeClr val="accent1">
                                <a:lumMod val="50000"/>
                              </a:schemeClr>
                            </a:solidFill>
                            <a:latin typeface="Cambria Math"/>
                          </a:rPr>
                          <m:t>𝛾</m:t>
                        </m:r>
                      </m:e>
                    </m:func>
                    <m:r>
                      <a:rPr lang="en-US" altLang="zh-CN" sz="2400" i="1">
                        <a:solidFill>
                          <a:schemeClr val="accent1">
                            <a:lumMod val="50000"/>
                          </a:schemeClr>
                        </a:solidFill>
                        <a:latin typeface="Cambria Math"/>
                      </a:rPr>
                      <m:t>)</m:t>
                    </m:r>
                  </m:oMath>
                </a14:m>
                <a:endParaRPr lang="zh-CN" altLang="zh-CN" sz="2400" dirty="0">
                  <a:solidFill>
                    <a:schemeClr val="accent1">
                      <a:lumMod val="50000"/>
                    </a:schemeClr>
                  </a:solidFill>
                </a:endParaRPr>
              </a:p>
              <a:p>
                <a:r>
                  <a:rPr lang="zh-CN" altLang="zh-CN" sz="2400" dirty="0">
                    <a:solidFill>
                      <a:schemeClr val="accent1">
                        <a:lumMod val="50000"/>
                      </a:schemeClr>
                    </a:solidFill>
                  </a:rPr>
                  <a:t>由前面的公式（</a:t>
                </a:r>
                <a:r>
                  <a:rPr lang="en-US" altLang="zh-CN" sz="2400" dirty="0">
                    <a:solidFill>
                      <a:schemeClr val="accent1">
                        <a:lumMod val="50000"/>
                      </a:schemeClr>
                    </a:solidFill>
                  </a:rPr>
                  <a:t>1</a:t>
                </a:r>
                <a:r>
                  <a:rPr lang="zh-CN" altLang="zh-CN" sz="2400" dirty="0">
                    <a:solidFill>
                      <a:schemeClr val="accent1">
                        <a:lumMod val="50000"/>
                      </a:schemeClr>
                    </a:solidFill>
                  </a:rPr>
                  <a:t>），函数</a:t>
                </a:r>
                <a:r>
                  <a:rPr lang="en-US" altLang="zh-CN" sz="2400" i="1" dirty="0">
                    <a:solidFill>
                      <a:schemeClr val="accent1">
                        <a:lumMod val="50000"/>
                      </a:schemeClr>
                    </a:solidFill>
                  </a:rPr>
                  <a:t>f</a:t>
                </a:r>
                <a:r>
                  <a:rPr lang="zh-CN" altLang="zh-CN" sz="2400" dirty="0">
                    <a:solidFill>
                      <a:schemeClr val="accent1">
                        <a:lumMod val="50000"/>
                      </a:schemeClr>
                    </a:solidFill>
                  </a:rPr>
                  <a:t>在点</a:t>
                </a:r>
                <a:r>
                  <a:rPr lang="en-US" altLang="zh-CN" sz="2400" i="1" dirty="0">
                    <a:solidFill>
                      <a:schemeClr val="accent1">
                        <a:lumMod val="50000"/>
                      </a:schemeClr>
                    </a:solidFill>
                  </a:rPr>
                  <a:t>P</a:t>
                </a:r>
                <a:r>
                  <a:rPr lang="zh-CN" altLang="zh-CN" sz="2400" dirty="0">
                    <a:solidFill>
                      <a:schemeClr val="accent1">
                        <a:lumMod val="50000"/>
                      </a:schemeClr>
                    </a:solidFill>
                  </a:rPr>
                  <a:t>沿</a:t>
                </a:r>
                <a:r>
                  <a:rPr lang="en-US" altLang="zh-CN" sz="2400" b="1" i="1" dirty="0">
                    <a:solidFill>
                      <a:schemeClr val="accent1">
                        <a:lumMod val="50000"/>
                      </a:schemeClr>
                    </a:solidFill>
                  </a:rPr>
                  <a:t>l</a:t>
                </a:r>
                <a:r>
                  <a:rPr lang="zh-CN" altLang="zh-CN" sz="2400" dirty="0">
                    <a:solidFill>
                      <a:schemeClr val="accent1">
                        <a:lumMod val="50000"/>
                      </a:schemeClr>
                    </a:solidFill>
                  </a:rPr>
                  <a:t>方向的方向导数</a:t>
                </a:r>
              </a:p>
              <a:p>
                <a:pPr/>
                <a14:m>
                  <m:oMathPara xmlns:m="http://schemas.openxmlformats.org/officeDocument/2006/math">
                    <m:oMathParaPr>
                      <m:jc m:val="centerGroup"/>
                    </m:oMathParaPr>
                    <m:oMath xmlns:m="http://schemas.openxmlformats.org/officeDocument/2006/math">
                      <m:sSub>
                        <m:sSubPr>
                          <m:ctrlPr>
                            <a:rPr lang="zh-CN" altLang="zh-CN" sz="2400" i="1">
                              <a:solidFill>
                                <a:schemeClr val="accent1">
                                  <a:lumMod val="50000"/>
                                </a:schemeClr>
                              </a:solidFill>
                              <a:latin typeface="Cambria Math" panose="02040503050406030204" pitchFamily="18" charset="0"/>
                            </a:rPr>
                          </m:ctrlPr>
                        </m:sSubPr>
                        <m:e>
                          <m:r>
                            <a:rPr lang="en-US" altLang="zh-CN" sz="2400" i="1">
                              <a:solidFill>
                                <a:schemeClr val="accent1">
                                  <a:lumMod val="50000"/>
                                </a:schemeClr>
                              </a:solidFill>
                              <a:latin typeface="Cambria Math"/>
                            </a:rPr>
                            <m:t>𝑓</m:t>
                          </m:r>
                        </m:e>
                        <m:sub>
                          <m:r>
                            <a:rPr lang="en-US" altLang="zh-CN" sz="2400" b="1" i="1">
                              <a:solidFill>
                                <a:schemeClr val="accent1">
                                  <a:lumMod val="50000"/>
                                </a:schemeClr>
                              </a:solidFill>
                              <a:latin typeface="Cambria Math"/>
                            </a:rPr>
                            <m:t>𝒍</m:t>
                          </m:r>
                        </m:sub>
                      </m:sSub>
                      <m:d>
                        <m:dPr>
                          <m:ctrlPr>
                            <a:rPr lang="zh-CN" altLang="zh-CN" sz="2400" i="1">
                              <a:solidFill>
                                <a:schemeClr val="accent1">
                                  <a:lumMod val="50000"/>
                                </a:schemeClr>
                              </a:solidFill>
                              <a:latin typeface="Cambria Math" panose="02040503050406030204" pitchFamily="18" charset="0"/>
                            </a:rPr>
                          </m:ctrlPr>
                        </m:dPr>
                        <m:e>
                          <m:r>
                            <a:rPr lang="en-US" altLang="zh-CN" sz="2400" i="1">
                              <a:solidFill>
                                <a:schemeClr val="accent1">
                                  <a:lumMod val="50000"/>
                                </a:schemeClr>
                              </a:solidFill>
                              <a:latin typeface="Cambria Math"/>
                            </a:rPr>
                            <m:t>𝑃</m:t>
                          </m:r>
                        </m:e>
                      </m:d>
                      <m:r>
                        <a:rPr lang="en-US" altLang="zh-CN" sz="2400" i="1">
                          <a:solidFill>
                            <a:schemeClr val="accent1">
                              <a:lumMod val="50000"/>
                            </a:schemeClr>
                          </a:solidFill>
                          <a:latin typeface="Cambria Math"/>
                        </a:rPr>
                        <m:t>=</m:t>
                      </m:r>
                      <m:sSub>
                        <m:sSubPr>
                          <m:ctrlPr>
                            <a:rPr lang="zh-CN" altLang="zh-CN" sz="2400" i="1">
                              <a:solidFill>
                                <a:schemeClr val="accent1">
                                  <a:lumMod val="50000"/>
                                </a:schemeClr>
                              </a:solidFill>
                              <a:latin typeface="Cambria Math" panose="02040503050406030204" pitchFamily="18" charset="0"/>
                            </a:rPr>
                          </m:ctrlPr>
                        </m:sSubPr>
                        <m:e>
                          <m:r>
                            <a:rPr lang="en-US" altLang="zh-CN" sz="2400" i="1">
                              <a:solidFill>
                                <a:schemeClr val="accent1">
                                  <a:lumMod val="50000"/>
                                </a:schemeClr>
                              </a:solidFill>
                              <a:latin typeface="Cambria Math"/>
                            </a:rPr>
                            <m:t>𝑓</m:t>
                          </m:r>
                        </m:e>
                        <m:sub>
                          <m:r>
                            <a:rPr lang="en-US" altLang="zh-CN" sz="2400" i="1">
                              <a:solidFill>
                                <a:schemeClr val="accent1">
                                  <a:lumMod val="50000"/>
                                </a:schemeClr>
                              </a:solidFill>
                              <a:latin typeface="Cambria Math"/>
                            </a:rPr>
                            <m:t>𝑥</m:t>
                          </m:r>
                        </m:sub>
                      </m:sSub>
                      <m:d>
                        <m:dPr>
                          <m:ctrlPr>
                            <a:rPr lang="zh-CN" altLang="zh-CN" sz="2400" i="1">
                              <a:solidFill>
                                <a:schemeClr val="accent1">
                                  <a:lumMod val="50000"/>
                                </a:schemeClr>
                              </a:solidFill>
                              <a:latin typeface="Cambria Math" panose="02040503050406030204" pitchFamily="18" charset="0"/>
                            </a:rPr>
                          </m:ctrlPr>
                        </m:dPr>
                        <m:e>
                          <m:r>
                            <a:rPr lang="en-US" altLang="zh-CN" sz="2400" i="1">
                              <a:solidFill>
                                <a:schemeClr val="accent1">
                                  <a:lumMod val="50000"/>
                                </a:schemeClr>
                              </a:solidFill>
                              <a:latin typeface="Cambria Math"/>
                            </a:rPr>
                            <m:t>𝑃</m:t>
                          </m:r>
                        </m:e>
                      </m:d>
                      <m:func>
                        <m:funcPr>
                          <m:ctrlPr>
                            <a:rPr lang="zh-CN" altLang="zh-CN" sz="2400" i="1">
                              <a:solidFill>
                                <a:schemeClr val="accent1">
                                  <a:lumMod val="50000"/>
                                </a:schemeClr>
                              </a:solidFill>
                              <a:latin typeface="Cambria Math" panose="02040503050406030204" pitchFamily="18" charset="0"/>
                            </a:rPr>
                          </m:ctrlPr>
                        </m:funcPr>
                        <m:fName>
                          <m:r>
                            <m:rPr>
                              <m:sty m:val="p"/>
                            </m:rPr>
                            <a:rPr lang="en-US" altLang="zh-CN" sz="2400">
                              <a:solidFill>
                                <a:schemeClr val="accent1">
                                  <a:lumMod val="50000"/>
                                </a:schemeClr>
                              </a:solidFill>
                              <a:latin typeface="Cambria Math"/>
                            </a:rPr>
                            <m:t>cos</m:t>
                          </m:r>
                        </m:fName>
                        <m:e>
                          <m:r>
                            <a:rPr lang="en-US" altLang="zh-CN" sz="2400" i="1">
                              <a:solidFill>
                                <a:schemeClr val="accent1">
                                  <a:lumMod val="50000"/>
                                </a:schemeClr>
                              </a:solidFill>
                              <a:latin typeface="Cambria Math"/>
                            </a:rPr>
                            <m:t>𝛼</m:t>
                          </m:r>
                        </m:e>
                      </m:func>
                      <m:r>
                        <a:rPr lang="en-US" altLang="zh-CN" sz="2400" i="1">
                          <a:solidFill>
                            <a:schemeClr val="accent1">
                              <a:lumMod val="50000"/>
                            </a:schemeClr>
                          </a:solidFill>
                          <a:latin typeface="Cambria Math"/>
                        </a:rPr>
                        <m:t>+</m:t>
                      </m:r>
                      <m:sSub>
                        <m:sSubPr>
                          <m:ctrlPr>
                            <a:rPr lang="zh-CN" altLang="zh-CN" sz="2400" i="1">
                              <a:solidFill>
                                <a:schemeClr val="accent1">
                                  <a:lumMod val="50000"/>
                                </a:schemeClr>
                              </a:solidFill>
                              <a:latin typeface="Cambria Math" panose="02040503050406030204" pitchFamily="18" charset="0"/>
                            </a:rPr>
                          </m:ctrlPr>
                        </m:sSubPr>
                        <m:e>
                          <m:r>
                            <a:rPr lang="en-US" altLang="zh-CN" sz="2400" i="1">
                              <a:solidFill>
                                <a:schemeClr val="accent1">
                                  <a:lumMod val="50000"/>
                                </a:schemeClr>
                              </a:solidFill>
                              <a:latin typeface="Cambria Math"/>
                            </a:rPr>
                            <m:t>𝑓</m:t>
                          </m:r>
                        </m:e>
                        <m:sub>
                          <m:r>
                            <a:rPr lang="en-US" altLang="zh-CN" sz="2400" i="1">
                              <a:solidFill>
                                <a:schemeClr val="accent1">
                                  <a:lumMod val="50000"/>
                                </a:schemeClr>
                              </a:solidFill>
                              <a:latin typeface="Cambria Math"/>
                            </a:rPr>
                            <m:t>𝑦</m:t>
                          </m:r>
                        </m:sub>
                      </m:sSub>
                      <m:d>
                        <m:dPr>
                          <m:ctrlPr>
                            <a:rPr lang="zh-CN" altLang="zh-CN" sz="2400" i="1">
                              <a:solidFill>
                                <a:schemeClr val="accent1">
                                  <a:lumMod val="50000"/>
                                </a:schemeClr>
                              </a:solidFill>
                              <a:latin typeface="Cambria Math" panose="02040503050406030204" pitchFamily="18" charset="0"/>
                            </a:rPr>
                          </m:ctrlPr>
                        </m:dPr>
                        <m:e>
                          <m:r>
                            <a:rPr lang="en-US" altLang="zh-CN" sz="2400" i="1">
                              <a:solidFill>
                                <a:schemeClr val="accent1">
                                  <a:lumMod val="50000"/>
                                </a:schemeClr>
                              </a:solidFill>
                              <a:latin typeface="Cambria Math"/>
                            </a:rPr>
                            <m:t>𝑃</m:t>
                          </m:r>
                        </m:e>
                      </m:d>
                      <m:func>
                        <m:funcPr>
                          <m:ctrlPr>
                            <a:rPr lang="zh-CN" altLang="zh-CN" sz="2400" i="1">
                              <a:solidFill>
                                <a:schemeClr val="accent1">
                                  <a:lumMod val="50000"/>
                                </a:schemeClr>
                              </a:solidFill>
                              <a:latin typeface="Cambria Math" panose="02040503050406030204" pitchFamily="18" charset="0"/>
                            </a:rPr>
                          </m:ctrlPr>
                        </m:funcPr>
                        <m:fName>
                          <m:r>
                            <m:rPr>
                              <m:sty m:val="p"/>
                            </m:rPr>
                            <a:rPr lang="en-US" altLang="zh-CN" sz="2400">
                              <a:solidFill>
                                <a:schemeClr val="accent1">
                                  <a:lumMod val="50000"/>
                                </a:schemeClr>
                              </a:solidFill>
                              <a:latin typeface="Cambria Math"/>
                            </a:rPr>
                            <m:t>cos</m:t>
                          </m:r>
                        </m:fName>
                        <m:e>
                          <m:r>
                            <a:rPr lang="en-US" altLang="zh-CN" sz="2400" i="1">
                              <a:solidFill>
                                <a:schemeClr val="accent1">
                                  <a:lumMod val="50000"/>
                                </a:schemeClr>
                              </a:solidFill>
                              <a:latin typeface="Cambria Math"/>
                            </a:rPr>
                            <m:t>𝛽</m:t>
                          </m:r>
                        </m:e>
                      </m:func>
                      <m:r>
                        <a:rPr lang="en-US" altLang="zh-CN" sz="2400" i="1">
                          <a:solidFill>
                            <a:schemeClr val="accent1">
                              <a:lumMod val="50000"/>
                            </a:schemeClr>
                          </a:solidFill>
                          <a:latin typeface="Cambria Math"/>
                        </a:rPr>
                        <m:t>+</m:t>
                      </m:r>
                      <m:sSub>
                        <m:sSubPr>
                          <m:ctrlPr>
                            <a:rPr lang="zh-CN" altLang="zh-CN" sz="2400" i="1">
                              <a:solidFill>
                                <a:schemeClr val="accent1">
                                  <a:lumMod val="50000"/>
                                </a:schemeClr>
                              </a:solidFill>
                              <a:latin typeface="Cambria Math" panose="02040503050406030204" pitchFamily="18" charset="0"/>
                            </a:rPr>
                          </m:ctrlPr>
                        </m:sSubPr>
                        <m:e>
                          <m:r>
                            <a:rPr lang="en-US" altLang="zh-CN" sz="2400" i="1">
                              <a:solidFill>
                                <a:schemeClr val="accent1">
                                  <a:lumMod val="50000"/>
                                </a:schemeClr>
                              </a:solidFill>
                              <a:latin typeface="Cambria Math"/>
                            </a:rPr>
                            <m:t>𝑓</m:t>
                          </m:r>
                        </m:e>
                        <m:sub>
                          <m:r>
                            <a:rPr lang="en-US" altLang="zh-CN" sz="2400" i="1">
                              <a:solidFill>
                                <a:schemeClr val="accent1">
                                  <a:lumMod val="50000"/>
                                </a:schemeClr>
                              </a:solidFill>
                              <a:latin typeface="Cambria Math"/>
                            </a:rPr>
                            <m:t>𝑧</m:t>
                          </m:r>
                        </m:sub>
                      </m:sSub>
                      <m:d>
                        <m:dPr>
                          <m:ctrlPr>
                            <a:rPr lang="zh-CN" altLang="zh-CN" sz="2400" i="1">
                              <a:solidFill>
                                <a:schemeClr val="accent1">
                                  <a:lumMod val="50000"/>
                                </a:schemeClr>
                              </a:solidFill>
                              <a:latin typeface="Cambria Math" panose="02040503050406030204" pitchFamily="18" charset="0"/>
                            </a:rPr>
                          </m:ctrlPr>
                        </m:dPr>
                        <m:e>
                          <m:r>
                            <a:rPr lang="en-US" altLang="zh-CN" sz="2400" i="1">
                              <a:solidFill>
                                <a:schemeClr val="accent1">
                                  <a:lumMod val="50000"/>
                                </a:schemeClr>
                              </a:solidFill>
                              <a:latin typeface="Cambria Math"/>
                            </a:rPr>
                            <m:t>𝑃</m:t>
                          </m:r>
                        </m:e>
                      </m:d>
                      <m:func>
                        <m:funcPr>
                          <m:ctrlPr>
                            <a:rPr lang="zh-CN" altLang="zh-CN" sz="2400" i="1">
                              <a:solidFill>
                                <a:schemeClr val="accent1">
                                  <a:lumMod val="50000"/>
                                </a:schemeClr>
                              </a:solidFill>
                              <a:latin typeface="Cambria Math" panose="02040503050406030204" pitchFamily="18" charset="0"/>
                            </a:rPr>
                          </m:ctrlPr>
                        </m:funcPr>
                        <m:fName>
                          <m:r>
                            <m:rPr>
                              <m:sty m:val="p"/>
                            </m:rPr>
                            <a:rPr lang="en-US" altLang="zh-CN" sz="2400">
                              <a:solidFill>
                                <a:schemeClr val="accent1">
                                  <a:lumMod val="50000"/>
                                </a:schemeClr>
                              </a:solidFill>
                              <a:latin typeface="Cambria Math"/>
                            </a:rPr>
                            <m:t>cos</m:t>
                          </m:r>
                        </m:fName>
                        <m:e>
                          <m:r>
                            <a:rPr lang="en-US" altLang="zh-CN" sz="2400" i="1">
                              <a:solidFill>
                                <a:schemeClr val="accent1">
                                  <a:lumMod val="50000"/>
                                </a:schemeClr>
                              </a:solidFill>
                              <a:latin typeface="Cambria Math"/>
                            </a:rPr>
                            <m:t>𝛾</m:t>
                          </m:r>
                        </m:e>
                      </m:func>
                    </m:oMath>
                    <m:oMath xmlns:m="http://schemas.openxmlformats.org/officeDocument/2006/math">
                      <m:r>
                        <a:rPr lang="en-US" altLang="zh-CN" sz="2400">
                          <a:solidFill>
                            <a:schemeClr val="accent1">
                              <a:lumMod val="50000"/>
                            </a:schemeClr>
                          </a:solidFill>
                          <a:latin typeface="Cambria Math"/>
                        </a:rPr>
                        <m:t>=</m:t>
                      </m:r>
                      <m:d>
                        <m:dPr>
                          <m:ctrlPr>
                            <a:rPr lang="zh-CN" altLang="zh-CN" sz="2400" i="1">
                              <a:solidFill>
                                <a:schemeClr val="accent1">
                                  <a:lumMod val="50000"/>
                                </a:schemeClr>
                              </a:solidFill>
                              <a:latin typeface="Cambria Math" panose="02040503050406030204" pitchFamily="18" charset="0"/>
                            </a:rPr>
                          </m:ctrlPr>
                        </m:dPr>
                        <m:e>
                          <m:sSub>
                            <m:sSubPr>
                              <m:ctrlPr>
                                <a:rPr lang="zh-CN" altLang="zh-CN" sz="2400" i="1">
                                  <a:solidFill>
                                    <a:schemeClr val="accent1">
                                      <a:lumMod val="50000"/>
                                    </a:schemeClr>
                                  </a:solidFill>
                                  <a:latin typeface="Cambria Math" panose="02040503050406030204" pitchFamily="18" charset="0"/>
                                </a:rPr>
                              </m:ctrlPr>
                            </m:sSubPr>
                            <m:e>
                              <m:r>
                                <a:rPr lang="en-US" altLang="zh-CN" sz="2400" i="1">
                                  <a:solidFill>
                                    <a:schemeClr val="accent1">
                                      <a:lumMod val="50000"/>
                                    </a:schemeClr>
                                  </a:solidFill>
                                  <a:latin typeface="Cambria Math"/>
                                </a:rPr>
                                <m:t>𝑓</m:t>
                              </m:r>
                            </m:e>
                            <m:sub>
                              <m:r>
                                <a:rPr lang="en-US" altLang="zh-CN" sz="2400" i="1">
                                  <a:solidFill>
                                    <a:schemeClr val="accent1">
                                      <a:lumMod val="50000"/>
                                    </a:schemeClr>
                                  </a:solidFill>
                                  <a:latin typeface="Cambria Math"/>
                                </a:rPr>
                                <m:t>𝑥</m:t>
                              </m:r>
                            </m:sub>
                          </m:sSub>
                          <m:d>
                            <m:dPr>
                              <m:ctrlPr>
                                <a:rPr lang="zh-CN" altLang="zh-CN" sz="2400" i="1">
                                  <a:solidFill>
                                    <a:schemeClr val="accent1">
                                      <a:lumMod val="50000"/>
                                    </a:schemeClr>
                                  </a:solidFill>
                                  <a:latin typeface="Cambria Math" panose="02040503050406030204" pitchFamily="18" charset="0"/>
                                </a:rPr>
                              </m:ctrlPr>
                            </m:dPr>
                            <m:e>
                              <m:r>
                                <a:rPr lang="en-US" altLang="zh-CN" sz="2400" i="1">
                                  <a:solidFill>
                                    <a:schemeClr val="accent1">
                                      <a:lumMod val="50000"/>
                                    </a:schemeClr>
                                  </a:solidFill>
                                  <a:latin typeface="Cambria Math"/>
                                </a:rPr>
                                <m:t>𝑃</m:t>
                              </m:r>
                            </m:e>
                          </m:d>
                          <m:r>
                            <a:rPr lang="en-US" altLang="zh-CN" sz="2400" i="1">
                              <a:solidFill>
                                <a:schemeClr val="accent1">
                                  <a:lumMod val="50000"/>
                                </a:schemeClr>
                              </a:solidFill>
                              <a:latin typeface="Cambria Math"/>
                            </a:rPr>
                            <m:t>,</m:t>
                          </m:r>
                          <m:sSub>
                            <m:sSubPr>
                              <m:ctrlPr>
                                <a:rPr lang="zh-CN" altLang="zh-CN" sz="2400" i="1">
                                  <a:solidFill>
                                    <a:schemeClr val="accent1">
                                      <a:lumMod val="50000"/>
                                    </a:schemeClr>
                                  </a:solidFill>
                                  <a:latin typeface="Cambria Math" panose="02040503050406030204" pitchFamily="18" charset="0"/>
                                </a:rPr>
                              </m:ctrlPr>
                            </m:sSubPr>
                            <m:e>
                              <m:r>
                                <a:rPr lang="en-US" altLang="zh-CN" sz="2400" i="1">
                                  <a:solidFill>
                                    <a:schemeClr val="accent1">
                                      <a:lumMod val="50000"/>
                                    </a:schemeClr>
                                  </a:solidFill>
                                  <a:latin typeface="Cambria Math"/>
                                </a:rPr>
                                <m:t>𝑓</m:t>
                              </m:r>
                            </m:e>
                            <m:sub>
                              <m:r>
                                <a:rPr lang="en-US" altLang="zh-CN" sz="2400" i="1">
                                  <a:solidFill>
                                    <a:schemeClr val="accent1">
                                      <a:lumMod val="50000"/>
                                    </a:schemeClr>
                                  </a:solidFill>
                                  <a:latin typeface="Cambria Math"/>
                                </a:rPr>
                                <m:t>𝑦</m:t>
                              </m:r>
                            </m:sub>
                          </m:sSub>
                          <m:d>
                            <m:dPr>
                              <m:ctrlPr>
                                <a:rPr lang="zh-CN" altLang="zh-CN" sz="2400" i="1">
                                  <a:solidFill>
                                    <a:schemeClr val="accent1">
                                      <a:lumMod val="50000"/>
                                    </a:schemeClr>
                                  </a:solidFill>
                                  <a:latin typeface="Cambria Math" panose="02040503050406030204" pitchFamily="18" charset="0"/>
                                </a:rPr>
                              </m:ctrlPr>
                            </m:dPr>
                            <m:e>
                              <m:r>
                                <a:rPr lang="en-US" altLang="zh-CN" sz="2400" i="1">
                                  <a:solidFill>
                                    <a:schemeClr val="accent1">
                                      <a:lumMod val="50000"/>
                                    </a:schemeClr>
                                  </a:solidFill>
                                  <a:latin typeface="Cambria Math"/>
                                </a:rPr>
                                <m:t>𝑃</m:t>
                              </m:r>
                            </m:e>
                          </m:d>
                          <m:r>
                            <a:rPr lang="en-US" altLang="zh-CN" sz="2400" i="1">
                              <a:solidFill>
                                <a:schemeClr val="accent1">
                                  <a:lumMod val="50000"/>
                                </a:schemeClr>
                              </a:solidFill>
                              <a:latin typeface="Cambria Math"/>
                            </a:rPr>
                            <m:t>,</m:t>
                          </m:r>
                          <m:sSub>
                            <m:sSubPr>
                              <m:ctrlPr>
                                <a:rPr lang="zh-CN" altLang="zh-CN" sz="2400" i="1">
                                  <a:solidFill>
                                    <a:schemeClr val="accent1">
                                      <a:lumMod val="50000"/>
                                    </a:schemeClr>
                                  </a:solidFill>
                                  <a:latin typeface="Cambria Math" panose="02040503050406030204" pitchFamily="18" charset="0"/>
                                </a:rPr>
                              </m:ctrlPr>
                            </m:sSubPr>
                            <m:e>
                              <m:r>
                                <a:rPr lang="en-US" altLang="zh-CN" sz="2400" i="1">
                                  <a:solidFill>
                                    <a:schemeClr val="accent1">
                                      <a:lumMod val="50000"/>
                                    </a:schemeClr>
                                  </a:solidFill>
                                  <a:latin typeface="Cambria Math"/>
                                </a:rPr>
                                <m:t>𝑓</m:t>
                              </m:r>
                            </m:e>
                            <m:sub>
                              <m:r>
                                <a:rPr lang="en-US" altLang="zh-CN" sz="2400" i="1">
                                  <a:solidFill>
                                    <a:schemeClr val="accent1">
                                      <a:lumMod val="50000"/>
                                    </a:schemeClr>
                                  </a:solidFill>
                                  <a:latin typeface="Cambria Math"/>
                                </a:rPr>
                                <m:t>𝑧</m:t>
                              </m:r>
                            </m:sub>
                          </m:sSub>
                          <m:d>
                            <m:dPr>
                              <m:ctrlPr>
                                <a:rPr lang="zh-CN" altLang="zh-CN" sz="2400" i="1">
                                  <a:solidFill>
                                    <a:schemeClr val="accent1">
                                      <a:lumMod val="50000"/>
                                    </a:schemeClr>
                                  </a:solidFill>
                                  <a:latin typeface="Cambria Math" panose="02040503050406030204" pitchFamily="18" charset="0"/>
                                </a:rPr>
                              </m:ctrlPr>
                            </m:dPr>
                            <m:e>
                              <m:r>
                                <a:rPr lang="en-US" altLang="zh-CN" sz="2400" i="1">
                                  <a:solidFill>
                                    <a:schemeClr val="accent1">
                                      <a:lumMod val="50000"/>
                                    </a:schemeClr>
                                  </a:solidFill>
                                  <a:latin typeface="Cambria Math"/>
                                </a:rPr>
                                <m:t>𝑃</m:t>
                              </m:r>
                            </m:e>
                          </m:d>
                        </m:e>
                      </m:d>
                      <m:r>
                        <a:rPr lang="en-US" altLang="zh-CN" sz="2400">
                          <a:solidFill>
                            <a:schemeClr val="accent1">
                              <a:lumMod val="50000"/>
                            </a:schemeClr>
                          </a:solidFill>
                          <a:latin typeface="Cambria Math"/>
                        </a:rPr>
                        <m:t>.</m:t>
                      </m:r>
                      <m:d>
                        <m:dPr>
                          <m:ctrlPr>
                            <a:rPr lang="zh-CN" altLang="zh-CN" sz="2400" i="1">
                              <a:solidFill>
                                <a:schemeClr val="accent1">
                                  <a:lumMod val="50000"/>
                                </a:schemeClr>
                              </a:solidFill>
                              <a:latin typeface="Cambria Math" panose="02040503050406030204" pitchFamily="18" charset="0"/>
                            </a:rPr>
                          </m:ctrlPr>
                        </m:dPr>
                        <m:e>
                          <m:func>
                            <m:funcPr>
                              <m:ctrlPr>
                                <a:rPr lang="zh-CN" altLang="zh-CN" sz="2400" i="1">
                                  <a:solidFill>
                                    <a:schemeClr val="accent1">
                                      <a:lumMod val="50000"/>
                                    </a:schemeClr>
                                  </a:solidFill>
                                  <a:latin typeface="Cambria Math" panose="02040503050406030204" pitchFamily="18" charset="0"/>
                                </a:rPr>
                              </m:ctrlPr>
                            </m:funcPr>
                            <m:fName>
                              <m:r>
                                <m:rPr>
                                  <m:sty m:val="p"/>
                                </m:rPr>
                                <a:rPr lang="en-US" altLang="zh-CN" sz="2400">
                                  <a:solidFill>
                                    <a:schemeClr val="accent1">
                                      <a:lumMod val="50000"/>
                                    </a:schemeClr>
                                  </a:solidFill>
                                  <a:latin typeface="Cambria Math"/>
                                </a:rPr>
                                <m:t>cos</m:t>
                              </m:r>
                            </m:fName>
                            <m:e>
                              <m:r>
                                <a:rPr lang="en-US" altLang="zh-CN" sz="2400" i="1">
                                  <a:solidFill>
                                    <a:schemeClr val="accent1">
                                      <a:lumMod val="50000"/>
                                    </a:schemeClr>
                                  </a:solidFill>
                                  <a:latin typeface="Cambria Math"/>
                                </a:rPr>
                                <m:t>𝛼</m:t>
                              </m:r>
                            </m:e>
                          </m:func>
                          <m:r>
                            <a:rPr lang="en-US" altLang="zh-CN" sz="2400">
                              <a:solidFill>
                                <a:schemeClr val="accent1">
                                  <a:lumMod val="50000"/>
                                </a:schemeClr>
                              </a:solidFill>
                              <a:latin typeface="Cambria Math"/>
                            </a:rPr>
                            <m:t>,</m:t>
                          </m:r>
                          <m:func>
                            <m:funcPr>
                              <m:ctrlPr>
                                <a:rPr lang="zh-CN" altLang="zh-CN" sz="2400" i="1">
                                  <a:solidFill>
                                    <a:schemeClr val="accent1">
                                      <a:lumMod val="50000"/>
                                    </a:schemeClr>
                                  </a:solidFill>
                                  <a:latin typeface="Cambria Math" panose="02040503050406030204" pitchFamily="18" charset="0"/>
                                </a:rPr>
                              </m:ctrlPr>
                            </m:funcPr>
                            <m:fName>
                              <m:r>
                                <m:rPr>
                                  <m:sty m:val="p"/>
                                </m:rPr>
                                <a:rPr lang="en-US" altLang="zh-CN" sz="2400">
                                  <a:solidFill>
                                    <a:schemeClr val="accent1">
                                      <a:lumMod val="50000"/>
                                    </a:schemeClr>
                                  </a:solidFill>
                                  <a:latin typeface="Cambria Math"/>
                                </a:rPr>
                                <m:t>cos</m:t>
                              </m:r>
                            </m:fName>
                            <m:e>
                              <m:r>
                                <a:rPr lang="en-US" altLang="zh-CN" sz="2400" i="1">
                                  <a:solidFill>
                                    <a:schemeClr val="accent1">
                                      <a:lumMod val="50000"/>
                                    </a:schemeClr>
                                  </a:solidFill>
                                  <a:latin typeface="Cambria Math"/>
                                </a:rPr>
                                <m:t>𝛽</m:t>
                              </m:r>
                            </m:e>
                          </m:func>
                          <m:r>
                            <a:rPr lang="en-US" altLang="zh-CN" sz="2400">
                              <a:solidFill>
                                <a:schemeClr val="accent1">
                                  <a:lumMod val="50000"/>
                                </a:schemeClr>
                              </a:solidFill>
                              <a:latin typeface="Cambria Math"/>
                            </a:rPr>
                            <m:t>,</m:t>
                          </m:r>
                          <m:func>
                            <m:funcPr>
                              <m:ctrlPr>
                                <a:rPr lang="zh-CN" altLang="zh-CN" sz="2400" i="1">
                                  <a:solidFill>
                                    <a:schemeClr val="accent1">
                                      <a:lumMod val="50000"/>
                                    </a:schemeClr>
                                  </a:solidFill>
                                  <a:latin typeface="Cambria Math" panose="02040503050406030204" pitchFamily="18" charset="0"/>
                                </a:rPr>
                              </m:ctrlPr>
                            </m:funcPr>
                            <m:fName>
                              <m:r>
                                <m:rPr>
                                  <m:sty m:val="p"/>
                                </m:rPr>
                                <a:rPr lang="en-US" altLang="zh-CN" sz="2400">
                                  <a:solidFill>
                                    <a:schemeClr val="accent1">
                                      <a:lumMod val="50000"/>
                                    </a:schemeClr>
                                  </a:solidFill>
                                  <a:latin typeface="Cambria Math"/>
                                </a:rPr>
                                <m:t>cos</m:t>
                              </m:r>
                            </m:fName>
                            <m:e>
                              <m:r>
                                <a:rPr lang="en-US" altLang="zh-CN" sz="2400" i="1">
                                  <a:solidFill>
                                    <a:schemeClr val="accent1">
                                      <a:lumMod val="50000"/>
                                    </a:schemeClr>
                                  </a:solidFill>
                                  <a:latin typeface="Cambria Math"/>
                                </a:rPr>
                                <m:t>𝛾</m:t>
                              </m:r>
                            </m:e>
                          </m:func>
                        </m:e>
                      </m:d>
                    </m:oMath>
                    <m:oMath xmlns:m="http://schemas.openxmlformats.org/officeDocument/2006/math">
                      <m:r>
                        <a:rPr lang="en-US" altLang="zh-CN" sz="2400">
                          <a:solidFill>
                            <a:schemeClr val="accent1">
                              <a:lumMod val="50000"/>
                            </a:schemeClr>
                          </a:solidFill>
                          <a:latin typeface="Cambria Math"/>
                        </a:rPr>
                        <m:t>=</m:t>
                      </m:r>
                      <m:d>
                        <m:dPr>
                          <m:begChr m:val="|"/>
                          <m:endChr m:val="|"/>
                          <m:ctrlPr>
                            <a:rPr lang="zh-CN" altLang="zh-CN" sz="2400" i="1">
                              <a:solidFill>
                                <a:schemeClr val="accent1">
                                  <a:lumMod val="50000"/>
                                </a:schemeClr>
                              </a:solidFill>
                              <a:latin typeface="Cambria Math" panose="02040503050406030204" pitchFamily="18" charset="0"/>
                            </a:rPr>
                          </m:ctrlPr>
                        </m:dPr>
                        <m:e>
                          <m:r>
                            <m:rPr>
                              <m:sty m:val="p"/>
                            </m:rPr>
                            <a:rPr lang="en-US" altLang="zh-CN" sz="2400">
                              <a:solidFill>
                                <a:schemeClr val="accent1">
                                  <a:lumMod val="50000"/>
                                </a:schemeClr>
                              </a:solidFill>
                              <a:latin typeface="Cambria Math"/>
                            </a:rPr>
                            <m:t>grad</m:t>
                          </m:r>
                          <m:r>
                            <a:rPr lang="en-US" altLang="zh-CN" sz="2400">
                              <a:solidFill>
                                <a:schemeClr val="accent1">
                                  <a:lumMod val="50000"/>
                                </a:schemeClr>
                              </a:solidFill>
                              <a:latin typeface="Cambria Math"/>
                            </a:rPr>
                            <m:t> </m:t>
                          </m:r>
                          <m:r>
                            <a:rPr lang="en-US" altLang="zh-CN" sz="2400" i="1">
                              <a:solidFill>
                                <a:schemeClr val="accent1">
                                  <a:lumMod val="50000"/>
                                </a:schemeClr>
                              </a:solidFill>
                              <a:latin typeface="Cambria Math"/>
                            </a:rPr>
                            <m:t>𝑢</m:t>
                          </m:r>
                        </m:e>
                      </m:d>
                      <m:r>
                        <a:rPr lang="en-US" altLang="zh-CN" sz="2400">
                          <a:solidFill>
                            <a:schemeClr val="accent1">
                              <a:lumMod val="50000"/>
                            </a:schemeClr>
                          </a:solidFill>
                          <a:latin typeface="Cambria Math"/>
                        </a:rPr>
                        <m:t>|</m:t>
                      </m:r>
                      <m:sSub>
                        <m:sSubPr>
                          <m:ctrlPr>
                            <a:rPr lang="zh-CN" altLang="zh-CN" sz="2400" b="1" i="1">
                              <a:solidFill>
                                <a:schemeClr val="accent1">
                                  <a:lumMod val="50000"/>
                                </a:schemeClr>
                              </a:solidFill>
                              <a:latin typeface="Cambria Math" panose="02040503050406030204" pitchFamily="18" charset="0"/>
                            </a:rPr>
                          </m:ctrlPr>
                        </m:sSubPr>
                        <m:e>
                          <m:r>
                            <a:rPr lang="en-US" altLang="zh-CN" sz="2400" b="1" i="1">
                              <a:solidFill>
                                <a:schemeClr val="accent1">
                                  <a:lumMod val="50000"/>
                                </a:schemeClr>
                              </a:solidFill>
                              <a:latin typeface="Cambria Math"/>
                            </a:rPr>
                            <m:t>𝒍</m:t>
                          </m:r>
                        </m:e>
                        <m:sub>
                          <m:r>
                            <a:rPr lang="en-US" altLang="zh-CN" sz="2400" b="1" i="1">
                              <a:solidFill>
                                <a:schemeClr val="accent1">
                                  <a:lumMod val="50000"/>
                                </a:schemeClr>
                              </a:solidFill>
                              <a:latin typeface="Cambria Math"/>
                            </a:rPr>
                            <m:t>𝟎</m:t>
                          </m:r>
                        </m:sub>
                      </m:sSub>
                      <m:r>
                        <a:rPr lang="en-US" altLang="zh-CN" sz="2400">
                          <a:solidFill>
                            <a:schemeClr val="accent1">
                              <a:lumMod val="50000"/>
                            </a:schemeClr>
                          </a:solidFill>
                          <a:latin typeface="Cambria Math"/>
                        </a:rPr>
                        <m:t>|</m:t>
                      </m:r>
                      <m:func>
                        <m:funcPr>
                          <m:ctrlPr>
                            <a:rPr lang="zh-CN" altLang="zh-CN" sz="2400" i="1">
                              <a:solidFill>
                                <a:schemeClr val="accent1">
                                  <a:lumMod val="50000"/>
                                </a:schemeClr>
                              </a:solidFill>
                              <a:latin typeface="Cambria Math" panose="02040503050406030204" pitchFamily="18" charset="0"/>
                            </a:rPr>
                          </m:ctrlPr>
                        </m:funcPr>
                        <m:fName>
                          <m:r>
                            <m:rPr>
                              <m:sty m:val="p"/>
                            </m:rPr>
                            <a:rPr lang="en-US" altLang="zh-CN" sz="2400">
                              <a:solidFill>
                                <a:schemeClr val="accent1">
                                  <a:lumMod val="50000"/>
                                </a:schemeClr>
                              </a:solidFill>
                              <a:latin typeface="Cambria Math"/>
                            </a:rPr>
                            <m:t>cos</m:t>
                          </m:r>
                        </m:fName>
                        <m:e>
                          <m:r>
                            <a:rPr lang="en-US" altLang="zh-CN" sz="2400" i="1">
                              <a:solidFill>
                                <a:schemeClr val="accent1">
                                  <a:lumMod val="50000"/>
                                </a:schemeClr>
                              </a:solidFill>
                              <a:latin typeface="Cambria Math"/>
                            </a:rPr>
                            <m:t>𝜃</m:t>
                          </m:r>
                        </m:e>
                      </m:func>
                    </m:oMath>
                  </m:oMathPara>
                </a14:m>
                <a:endParaRPr lang="zh-CN" altLang="zh-CN" sz="2400" dirty="0">
                  <a:solidFill>
                    <a:schemeClr val="accent1">
                      <a:lumMod val="50000"/>
                    </a:schemeClr>
                  </a:solidFill>
                </a:endParaRPr>
              </a:p>
              <a:p>
                <a:r>
                  <a:rPr lang="zh-CN" altLang="zh-CN" sz="2400" dirty="0">
                    <a:solidFill>
                      <a:schemeClr val="accent1">
                        <a:lumMod val="50000"/>
                      </a:schemeClr>
                    </a:solidFill>
                  </a:rPr>
                  <a:t>这里θ是梯度向量</a:t>
                </a:r>
                <a:r>
                  <a:rPr lang="en-US" altLang="zh-CN" sz="2400" dirty="0">
                    <a:solidFill>
                      <a:schemeClr val="accent1">
                        <a:lumMod val="50000"/>
                      </a:schemeClr>
                    </a:solidFill>
                  </a:rPr>
                  <a:t>grad </a:t>
                </a:r>
                <a:r>
                  <a:rPr lang="en-US" altLang="zh-CN" sz="2400" i="1" dirty="0">
                    <a:solidFill>
                      <a:schemeClr val="accent1">
                        <a:lumMod val="50000"/>
                      </a:schemeClr>
                    </a:solidFill>
                  </a:rPr>
                  <a:t>u</a:t>
                </a:r>
                <a:r>
                  <a:rPr lang="zh-CN" altLang="zh-CN" sz="2400" dirty="0">
                    <a:solidFill>
                      <a:schemeClr val="accent1">
                        <a:lumMod val="50000"/>
                      </a:schemeClr>
                    </a:solidFill>
                  </a:rPr>
                  <a:t>与</a:t>
                </a:r>
                <a:r>
                  <a:rPr lang="en-US" altLang="zh-CN" sz="2400" b="1" i="1" dirty="0">
                    <a:solidFill>
                      <a:schemeClr val="accent1">
                        <a:lumMod val="50000"/>
                      </a:schemeClr>
                    </a:solidFill>
                  </a:rPr>
                  <a:t>l</a:t>
                </a:r>
                <a:r>
                  <a:rPr lang="en-US" altLang="zh-CN" sz="2400" b="1" baseline="-25000" dirty="0">
                    <a:solidFill>
                      <a:schemeClr val="accent1">
                        <a:lumMod val="50000"/>
                      </a:schemeClr>
                    </a:solidFill>
                  </a:rPr>
                  <a:t>0</a:t>
                </a:r>
                <a:r>
                  <a:rPr lang="zh-CN" altLang="zh-CN" sz="2400" dirty="0">
                    <a:solidFill>
                      <a:schemeClr val="accent1">
                        <a:lumMod val="50000"/>
                      </a:schemeClr>
                    </a:solidFill>
                  </a:rPr>
                  <a:t>的夹角。由于</a:t>
                </a:r>
                <a:r>
                  <a:rPr lang="en-US" altLang="zh-CN" sz="2400" dirty="0">
                    <a:solidFill>
                      <a:schemeClr val="accent1">
                        <a:lumMod val="50000"/>
                      </a:schemeClr>
                    </a:solidFill>
                  </a:rPr>
                  <a:t>|</a:t>
                </a:r>
                <a:r>
                  <a:rPr lang="en-US" altLang="zh-CN" sz="2400" b="1" i="1" dirty="0">
                    <a:solidFill>
                      <a:schemeClr val="accent1">
                        <a:lumMod val="50000"/>
                      </a:schemeClr>
                    </a:solidFill>
                  </a:rPr>
                  <a:t>l</a:t>
                </a:r>
                <a:r>
                  <a:rPr lang="en-US" altLang="zh-CN" sz="2400" b="1" baseline="-25000" dirty="0">
                    <a:solidFill>
                      <a:schemeClr val="accent1">
                        <a:lumMod val="50000"/>
                      </a:schemeClr>
                    </a:solidFill>
                  </a:rPr>
                  <a:t>0</a:t>
                </a:r>
                <a:r>
                  <a:rPr lang="en-US" altLang="zh-CN" sz="2400" dirty="0">
                    <a:solidFill>
                      <a:schemeClr val="accent1">
                        <a:lumMod val="50000"/>
                      </a:schemeClr>
                    </a:solidFill>
                  </a:rPr>
                  <a:t>|=1</a:t>
                </a:r>
                <a:r>
                  <a:rPr lang="zh-CN" altLang="zh-CN" sz="2400" dirty="0">
                    <a:solidFill>
                      <a:schemeClr val="accent1">
                        <a:lumMod val="50000"/>
                      </a:schemeClr>
                    </a:solidFill>
                  </a:rPr>
                  <a:t>，所以</a:t>
                </a:r>
              </a:p>
              <a:p>
                <a:pPr/>
                <a14:m>
                  <m:oMathPara xmlns:m="http://schemas.openxmlformats.org/officeDocument/2006/math">
                    <m:oMathParaPr>
                      <m:jc m:val="centerGroup"/>
                    </m:oMathParaPr>
                    <m:oMath xmlns:m="http://schemas.openxmlformats.org/officeDocument/2006/math">
                      <m:sSub>
                        <m:sSubPr>
                          <m:ctrlPr>
                            <a:rPr lang="zh-CN" altLang="zh-CN" sz="2400" i="1">
                              <a:solidFill>
                                <a:schemeClr val="accent1">
                                  <a:lumMod val="50000"/>
                                </a:schemeClr>
                              </a:solidFill>
                              <a:latin typeface="Cambria Math" panose="02040503050406030204" pitchFamily="18" charset="0"/>
                            </a:rPr>
                          </m:ctrlPr>
                        </m:sSubPr>
                        <m:e>
                          <m:r>
                            <a:rPr lang="en-US" altLang="zh-CN" sz="2400" i="1">
                              <a:solidFill>
                                <a:schemeClr val="accent1">
                                  <a:lumMod val="50000"/>
                                </a:schemeClr>
                              </a:solidFill>
                              <a:latin typeface="Cambria Math"/>
                            </a:rPr>
                            <m:t>𝑓</m:t>
                          </m:r>
                        </m:e>
                        <m:sub>
                          <m:r>
                            <a:rPr lang="en-US" altLang="zh-CN" sz="2400" i="1">
                              <a:solidFill>
                                <a:schemeClr val="accent1">
                                  <a:lumMod val="50000"/>
                                </a:schemeClr>
                              </a:solidFill>
                              <a:latin typeface="Cambria Math"/>
                            </a:rPr>
                            <m:t>𝑙</m:t>
                          </m:r>
                        </m:sub>
                      </m:sSub>
                      <m:d>
                        <m:dPr>
                          <m:ctrlPr>
                            <a:rPr lang="zh-CN" altLang="zh-CN" sz="2400" i="1">
                              <a:solidFill>
                                <a:schemeClr val="accent1">
                                  <a:lumMod val="50000"/>
                                </a:schemeClr>
                              </a:solidFill>
                              <a:latin typeface="Cambria Math" panose="02040503050406030204" pitchFamily="18" charset="0"/>
                            </a:rPr>
                          </m:ctrlPr>
                        </m:dPr>
                        <m:e>
                          <m:r>
                            <a:rPr lang="en-US" altLang="zh-CN" sz="2400" i="1">
                              <a:solidFill>
                                <a:schemeClr val="accent1">
                                  <a:lumMod val="50000"/>
                                </a:schemeClr>
                              </a:solidFill>
                              <a:latin typeface="Cambria Math"/>
                            </a:rPr>
                            <m:t>𝑃</m:t>
                          </m:r>
                        </m:e>
                      </m:d>
                      <m:r>
                        <a:rPr lang="en-US" altLang="zh-CN" sz="2400" i="1">
                          <a:solidFill>
                            <a:schemeClr val="accent1">
                              <a:lumMod val="50000"/>
                            </a:schemeClr>
                          </a:solidFill>
                          <a:latin typeface="Cambria Math"/>
                        </a:rPr>
                        <m:t>=|</m:t>
                      </m:r>
                      <m:r>
                        <m:rPr>
                          <m:sty m:val="p"/>
                        </m:rPr>
                        <a:rPr lang="en-US" altLang="zh-CN" sz="2400">
                          <a:solidFill>
                            <a:schemeClr val="accent1">
                              <a:lumMod val="50000"/>
                            </a:schemeClr>
                          </a:solidFill>
                          <a:latin typeface="Cambria Math"/>
                        </a:rPr>
                        <m:t>grad</m:t>
                      </m:r>
                      <m:r>
                        <a:rPr lang="en-US" altLang="zh-CN" sz="2400" i="1">
                          <a:solidFill>
                            <a:schemeClr val="accent1">
                              <a:lumMod val="50000"/>
                            </a:schemeClr>
                          </a:solidFill>
                          <a:latin typeface="Cambria Math"/>
                        </a:rPr>
                        <m:t> </m:t>
                      </m:r>
                      <m:r>
                        <a:rPr lang="en-US" altLang="zh-CN" sz="2400" i="1">
                          <a:solidFill>
                            <a:schemeClr val="accent1">
                              <a:lumMod val="50000"/>
                            </a:schemeClr>
                          </a:solidFill>
                          <a:latin typeface="Cambria Math"/>
                        </a:rPr>
                        <m:t>𝑢</m:t>
                      </m:r>
                      <m:r>
                        <a:rPr lang="en-US" altLang="zh-CN" sz="2400" i="1">
                          <a:solidFill>
                            <a:schemeClr val="accent1">
                              <a:lumMod val="50000"/>
                            </a:schemeClr>
                          </a:solidFill>
                          <a:latin typeface="Cambria Math"/>
                        </a:rPr>
                        <m:t>|</m:t>
                      </m:r>
                      <m:func>
                        <m:funcPr>
                          <m:ctrlPr>
                            <a:rPr lang="zh-CN" altLang="zh-CN" sz="2400" i="1">
                              <a:solidFill>
                                <a:schemeClr val="accent1">
                                  <a:lumMod val="50000"/>
                                </a:schemeClr>
                              </a:solidFill>
                              <a:latin typeface="Cambria Math" panose="02040503050406030204" pitchFamily="18" charset="0"/>
                            </a:rPr>
                          </m:ctrlPr>
                        </m:funcPr>
                        <m:fName>
                          <m:r>
                            <m:rPr>
                              <m:sty m:val="p"/>
                            </m:rPr>
                            <a:rPr lang="en-US" altLang="zh-CN" sz="2400">
                              <a:solidFill>
                                <a:schemeClr val="accent1">
                                  <a:lumMod val="50000"/>
                                </a:schemeClr>
                              </a:solidFill>
                              <a:latin typeface="Cambria Math"/>
                            </a:rPr>
                            <m:t>cos</m:t>
                          </m:r>
                        </m:fName>
                        <m:e>
                          <m:r>
                            <a:rPr lang="en-US" altLang="zh-CN" sz="2400" i="1">
                              <a:solidFill>
                                <a:schemeClr val="accent1">
                                  <a:lumMod val="50000"/>
                                </a:schemeClr>
                              </a:solidFill>
                              <a:latin typeface="Cambria Math"/>
                            </a:rPr>
                            <m:t>𝜃</m:t>
                          </m:r>
                        </m:e>
                      </m:func>
                    </m:oMath>
                  </m:oMathPara>
                </a14:m>
                <a:endParaRPr lang="zh-CN" altLang="zh-CN" sz="2400" dirty="0">
                  <a:solidFill>
                    <a:schemeClr val="accent1">
                      <a:lumMod val="50000"/>
                    </a:schemeClr>
                  </a:solidFill>
                </a:endParaRPr>
              </a:p>
              <a:p>
                <a:r>
                  <a:rPr lang="zh-CN" altLang="zh-CN" sz="2400" dirty="0">
                    <a:solidFill>
                      <a:schemeClr val="accent1">
                        <a:lumMod val="50000"/>
                      </a:schemeClr>
                    </a:solidFill>
                  </a:rPr>
                  <a:t>由是，当</a:t>
                </a:r>
                <a:r>
                  <a:rPr lang="en-US" altLang="zh-CN" sz="2400" b="1" i="1" dirty="0">
                    <a:solidFill>
                      <a:schemeClr val="accent1">
                        <a:lumMod val="50000"/>
                      </a:schemeClr>
                    </a:solidFill>
                  </a:rPr>
                  <a:t>l</a:t>
                </a:r>
                <a:r>
                  <a:rPr lang="zh-CN" altLang="zh-CN" sz="2400" dirty="0">
                    <a:solidFill>
                      <a:schemeClr val="accent1">
                        <a:lumMod val="50000"/>
                      </a:schemeClr>
                    </a:solidFill>
                  </a:rPr>
                  <a:t>的方向与梯度向量的方向相一致，即θ</a:t>
                </a:r>
                <a:r>
                  <a:rPr lang="en-US" altLang="zh-CN" sz="2400" dirty="0">
                    <a:solidFill>
                      <a:schemeClr val="accent1">
                        <a:lumMod val="50000"/>
                      </a:schemeClr>
                    </a:solidFill>
                  </a:rPr>
                  <a:t>=0</a:t>
                </a:r>
                <a:r>
                  <a:rPr lang="zh-CN" altLang="zh-CN" sz="2400" dirty="0">
                    <a:solidFill>
                      <a:schemeClr val="accent1">
                        <a:lumMod val="50000"/>
                      </a:schemeClr>
                    </a:solidFill>
                  </a:rPr>
                  <a:t>，从而</a:t>
                </a:r>
                <a14:m>
                  <m:oMath xmlns:m="http://schemas.openxmlformats.org/officeDocument/2006/math">
                    <m:func>
                      <m:funcPr>
                        <m:ctrlPr>
                          <a:rPr lang="zh-CN" altLang="zh-CN" sz="2400" i="1">
                            <a:solidFill>
                              <a:schemeClr val="accent1">
                                <a:lumMod val="50000"/>
                              </a:schemeClr>
                            </a:solidFill>
                            <a:latin typeface="Cambria Math" panose="02040503050406030204" pitchFamily="18" charset="0"/>
                          </a:rPr>
                        </m:ctrlPr>
                      </m:funcPr>
                      <m:fName>
                        <m:r>
                          <m:rPr>
                            <m:sty m:val="p"/>
                          </m:rPr>
                          <a:rPr lang="en-US" altLang="zh-CN" sz="2400">
                            <a:solidFill>
                              <a:schemeClr val="accent1">
                                <a:lumMod val="50000"/>
                              </a:schemeClr>
                            </a:solidFill>
                            <a:latin typeface="Cambria Math"/>
                          </a:rPr>
                          <m:t>cos</m:t>
                        </m:r>
                      </m:fName>
                      <m:e>
                        <m:r>
                          <a:rPr lang="en-US" altLang="zh-CN" sz="2400" i="1">
                            <a:solidFill>
                              <a:schemeClr val="accent1">
                                <a:lumMod val="50000"/>
                              </a:schemeClr>
                            </a:solidFill>
                            <a:latin typeface="Cambria Math"/>
                          </a:rPr>
                          <m:t>𝜃</m:t>
                        </m:r>
                      </m:e>
                    </m:func>
                    <m:r>
                      <a:rPr lang="en-US" altLang="zh-CN" sz="2400" i="1">
                        <a:solidFill>
                          <a:schemeClr val="accent1">
                            <a:lumMod val="50000"/>
                          </a:schemeClr>
                        </a:solidFill>
                        <a:latin typeface="Cambria Math"/>
                      </a:rPr>
                      <m:t>=1</m:t>
                    </m:r>
                  </m:oMath>
                </a14:m>
                <a:r>
                  <a:rPr lang="zh-CN" altLang="zh-CN" sz="2400" dirty="0">
                    <a:solidFill>
                      <a:schemeClr val="accent1">
                        <a:lumMod val="50000"/>
                      </a:schemeClr>
                    </a:solidFill>
                  </a:rPr>
                  <a:t>时，方向导数取得最大值（即变化率依此方向增长最快），且等于</a:t>
                </a:r>
                <a:r>
                  <a:rPr lang="en-US" altLang="zh-CN" sz="2400" dirty="0">
                    <a:solidFill>
                      <a:schemeClr val="accent1">
                        <a:lumMod val="50000"/>
                      </a:schemeClr>
                    </a:solidFill>
                  </a:rPr>
                  <a:t>|grad </a:t>
                </a:r>
                <a:r>
                  <a:rPr lang="en-US" altLang="zh-CN" sz="2400" i="1" dirty="0">
                    <a:solidFill>
                      <a:schemeClr val="accent1">
                        <a:lumMod val="50000"/>
                      </a:schemeClr>
                    </a:solidFill>
                  </a:rPr>
                  <a:t>u</a:t>
                </a:r>
                <a:r>
                  <a:rPr lang="en-US" altLang="zh-CN" sz="2400" dirty="0">
                    <a:solidFill>
                      <a:schemeClr val="accent1">
                        <a:lumMod val="50000"/>
                      </a:schemeClr>
                    </a:solidFill>
                  </a:rPr>
                  <a:t>|</a:t>
                </a:r>
                <a:r>
                  <a:rPr lang="zh-CN" altLang="zh-CN" sz="2400" dirty="0">
                    <a:solidFill>
                      <a:schemeClr val="accent1">
                        <a:lumMod val="50000"/>
                      </a:schemeClr>
                    </a:solidFill>
                  </a:rPr>
                  <a:t>；当θ</a:t>
                </a:r>
                <a:r>
                  <a:rPr lang="en-US" altLang="zh-CN" sz="2400" dirty="0">
                    <a:solidFill>
                      <a:schemeClr val="accent1">
                        <a:lumMod val="50000"/>
                      </a:schemeClr>
                    </a:solidFill>
                  </a:rPr>
                  <a:t>=</a:t>
                </a:r>
                <a:r>
                  <a:rPr lang="zh-CN" altLang="zh-CN" sz="2400" dirty="0">
                    <a:solidFill>
                      <a:schemeClr val="accent1">
                        <a:lumMod val="50000"/>
                      </a:schemeClr>
                    </a:solidFill>
                  </a:rPr>
                  <a:t>π时，由于</a:t>
                </a:r>
                <a14:m>
                  <m:oMath xmlns:m="http://schemas.openxmlformats.org/officeDocument/2006/math">
                    <m:func>
                      <m:funcPr>
                        <m:ctrlPr>
                          <a:rPr lang="zh-CN" altLang="zh-CN" sz="2400" i="1">
                            <a:solidFill>
                              <a:schemeClr val="accent1">
                                <a:lumMod val="50000"/>
                              </a:schemeClr>
                            </a:solidFill>
                            <a:latin typeface="Cambria Math" panose="02040503050406030204" pitchFamily="18" charset="0"/>
                          </a:rPr>
                        </m:ctrlPr>
                      </m:funcPr>
                      <m:fName>
                        <m:r>
                          <m:rPr>
                            <m:sty m:val="p"/>
                          </m:rPr>
                          <a:rPr lang="en-US" altLang="zh-CN" sz="2400">
                            <a:solidFill>
                              <a:schemeClr val="accent1">
                                <a:lumMod val="50000"/>
                              </a:schemeClr>
                            </a:solidFill>
                            <a:latin typeface="Cambria Math"/>
                          </a:rPr>
                          <m:t>cos</m:t>
                        </m:r>
                      </m:fName>
                      <m:e>
                        <m:r>
                          <a:rPr lang="en-US" altLang="zh-CN" sz="2400" i="1">
                            <a:solidFill>
                              <a:schemeClr val="accent1">
                                <a:lumMod val="50000"/>
                              </a:schemeClr>
                            </a:solidFill>
                            <a:latin typeface="Cambria Math"/>
                          </a:rPr>
                          <m:t>𝜃</m:t>
                        </m:r>
                      </m:e>
                    </m:func>
                    <m:r>
                      <a:rPr lang="en-US" altLang="zh-CN" sz="2400" i="1">
                        <a:solidFill>
                          <a:schemeClr val="accent1">
                            <a:lumMod val="50000"/>
                          </a:schemeClr>
                        </a:solidFill>
                        <a:latin typeface="Cambria Math"/>
                      </a:rPr>
                      <m:t>=−1</m:t>
                    </m:r>
                  </m:oMath>
                </a14:m>
                <a:r>
                  <a:rPr lang="zh-CN" altLang="zh-CN" sz="2400" dirty="0">
                    <a:solidFill>
                      <a:schemeClr val="accent1">
                        <a:lumMod val="50000"/>
                      </a:schemeClr>
                    </a:solidFill>
                  </a:rPr>
                  <a:t>，故当</a:t>
                </a:r>
                <a:r>
                  <a:rPr lang="en-US" altLang="zh-CN" sz="2400" b="1" i="1" dirty="0">
                    <a:solidFill>
                      <a:schemeClr val="accent1">
                        <a:lumMod val="50000"/>
                      </a:schemeClr>
                    </a:solidFill>
                  </a:rPr>
                  <a:t>l</a:t>
                </a:r>
                <a:r>
                  <a:rPr lang="zh-CN" altLang="zh-CN" sz="2400" dirty="0">
                    <a:solidFill>
                      <a:schemeClr val="accent1">
                        <a:lumMod val="50000"/>
                      </a:schemeClr>
                    </a:solidFill>
                  </a:rPr>
                  <a:t>的方向与梯度方向相反时，方向梯度导数取得最小值</a:t>
                </a:r>
                <a:r>
                  <a:rPr lang="en-US" altLang="zh-CN" sz="2400" dirty="0">
                    <a:solidFill>
                      <a:schemeClr val="accent1">
                        <a:lumMod val="50000"/>
                      </a:schemeClr>
                    </a:solidFill>
                  </a:rPr>
                  <a:t>-|grad </a:t>
                </a:r>
                <a:r>
                  <a:rPr lang="en-US" altLang="zh-CN" sz="2400" i="1" dirty="0">
                    <a:solidFill>
                      <a:schemeClr val="accent1">
                        <a:lumMod val="50000"/>
                      </a:schemeClr>
                    </a:solidFill>
                  </a:rPr>
                  <a:t>u</a:t>
                </a:r>
                <a:r>
                  <a:rPr lang="en-US" altLang="zh-CN" sz="2400" dirty="0">
                    <a:solidFill>
                      <a:schemeClr val="accent1">
                        <a:lumMod val="50000"/>
                      </a:schemeClr>
                    </a:solidFill>
                  </a:rPr>
                  <a:t>|.</a:t>
                </a:r>
                <a:endParaRPr lang="zh-CN" altLang="en-US" sz="2400" dirty="0">
                  <a:solidFill>
                    <a:schemeClr val="accent1">
                      <a:lumMod val="50000"/>
                    </a:schemeClr>
                  </a:solidFill>
                </a:endParaRPr>
              </a:p>
            </p:txBody>
          </p:sp>
        </mc:Choice>
        <mc:Fallback xmlns="">
          <p:sp>
            <p:nvSpPr>
              <p:cNvPr id="2" name="矩形 1"/>
              <p:cNvSpPr>
                <a:spLocks noRot="1" noChangeAspect="1" noMove="1" noResize="1" noEditPoints="1" noAdjustHandles="1" noChangeArrowheads="1" noChangeShapeType="1" noTextEdit="1"/>
              </p:cNvSpPr>
              <p:nvPr/>
            </p:nvSpPr>
            <p:spPr>
              <a:xfrm>
                <a:off x="251520" y="1325777"/>
                <a:ext cx="8568952" cy="5055551"/>
              </a:xfrm>
              <a:prstGeom prst="rect">
                <a:avLst/>
              </a:prstGeom>
              <a:blipFill>
                <a:blip r:embed="rId2"/>
                <a:stretch>
                  <a:fillRect l="-1067" t="-1325" r="-10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880168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0" y="404813"/>
            <a:ext cx="7772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sz="4000" b="1" dirty="0" smtClean="0">
                <a:solidFill>
                  <a:srgbClr val="FF0000"/>
                </a:solidFill>
                <a:ea typeface="隶书" panose="02010509060101010101" pitchFamily="49" charset="-122"/>
              </a:rPr>
              <a:t>（</a:t>
            </a:r>
            <a:r>
              <a:rPr lang="zh-CN" altLang="en-US" sz="4000" b="1" dirty="0">
                <a:solidFill>
                  <a:srgbClr val="FF0000"/>
                </a:solidFill>
                <a:ea typeface="隶书" panose="02010509060101010101" pitchFamily="49" charset="-122"/>
              </a:rPr>
              <a:t>续八）</a:t>
            </a:r>
          </a:p>
        </p:txBody>
      </p:sp>
      <p:sp>
        <p:nvSpPr>
          <p:cNvPr id="143363" name="Rectangle 3"/>
          <p:cNvSpPr>
            <a:spLocks noGrp="1" noChangeArrowheads="1"/>
          </p:cNvSpPr>
          <p:nvPr>
            <p:ph type="body" idx="1"/>
          </p:nvPr>
        </p:nvSpPr>
        <p:spPr>
          <a:xfrm>
            <a:off x="179388" y="2349500"/>
            <a:ext cx="7342187" cy="3819525"/>
          </a:xfrm>
        </p:spPr>
        <p:txBody>
          <a:bodyPr/>
          <a:lstStyle/>
          <a:p>
            <a:pPr>
              <a:buFontTx/>
              <a:buNone/>
            </a:pPr>
            <a:r>
              <a:rPr lang="zh-CN" altLang="en-US" sz="2000"/>
              <a:t>定义反传误差信号为</a:t>
            </a:r>
          </a:p>
        </p:txBody>
      </p:sp>
      <p:sp>
        <p:nvSpPr>
          <p:cNvPr id="14336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43364" name="Object 4"/>
          <p:cNvGraphicFramePr>
            <a:graphicFrameLocks noChangeAspect="1"/>
          </p:cNvGraphicFramePr>
          <p:nvPr/>
        </p:nvGraphicFramePr>
        <p:xfrm>
          <a:off x="1441450" y="1497013"/>
          <a:ext cx="2154238" cy="919162"/>
        </p:xfrm>
        <a:graphic>
          <a:graphicData uri="http://schemas.openxmlformats.org/presentationml/2006/ole">
            <mc:AlternateContent xmlns:mc="http://schemas.openxmlformats.org/markup-compatibility/2006">
              <mc:Choice xmlns:v="urn:schemas-microsoft-com:vml" Requires="v">
                <p:oleObj spid="_x0000_s143789" name="公式" r:id="rId3" imgW="1041120" imgH="444240" progId="Equation.3">
                  <p:embed/>
                </p:oleObj>
              </mc:Choice>
              <mc:Fallback>
                <p:oleObj name="公式" r:id="rId3" imgW="1041120" imgH="4442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1450" y="1497013"/>
                        <a:ext cx="2154238" cy="919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367" name="Rectangle 7"/>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43366" name="Object 6"/>
          <p:cNvGraphicFramePr>
            <a:graphicFrameLocks noChangeAspect="1"/>
          </p:cNvGraphicFramePr>
          <p:nvPr/>
        </p:nvGraphicFramePr>
        <p:xfrm>
          <a:off x="2525713" y="2420938"/>
          <a:ext cx="317500" cy="401637"/>
        </p:xfrm>
        <a:graphic>
          <a:graphicData uri="http://schemas.openxmlformats.org/presentationml/2006/ole">
            <mc:AlternateContent xmlns:mc="http://schemas.openxmlformats.org/markup-compatibility/2006">
              <mc:Choice xmlns:v="urn:schemas-microsoft-com:vml" Requires="v">
                <p:oleObj spid="_x0000_s143790" name="公式" r:id="rId5" imgW="177646" imgH="228402" progId="Equation.3">
                  <p:embed/>
                </p:oleObj>
              </mc:Choice>
              <mc:Fallback>
                <p:oleObj name="公式" r:id="rId5" imgW="177646" imgH="228402"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5713" y="2420938"/>
                        <a:ext cx="317500" cy="401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369" name="Rectangle 9"/>
          <p:cNvSpPr>
            <a:spLocks noChangeArrowheads="1"/>
          </p:cNvSpPr>
          <p:nvPr/>
        </p:nvSpPr>
        <p:spPr bwMode="auto">
          <a:xfrm>
            <a:off x="0" y="3205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43368" name="Object 8"/>
          <p:cNvGraphicFramePr>
            <a:graphicFrameLocks noChangeAspect="1"/>
          </p:cNvGraphicFramePr>
          <p:nvPr/>
        </p:nvGraphicFramePr>
        <p:xfrm>
          <a:off x="1404938" y="2797175"/>
          <a:ext cx="2876550" cy="835025"/>
        </p:xfrm>
        <a:graphic>
          <a:graphicData uri="http://schemas.openxmlformats.org/presentationml/2006/ole">
            <mc:AlternateContent xmlns:mc="http://schemas.openxmlformats.org/markup-compatibility/2006">
              <mc:Choice xmlns:v="urn:schemas-microsoft-com:vml" Requires="v">
                <p:oleObj spid="_x0000_s143791" name="公式" r:id="rId7" imgW="1498320" imgH="431640" progId="Equation.3">
                  <p:embed/>
                </p:oleObj>
              </mc:Choice>
              <mc:Fallback>
                <p:oleObj name="公式" r:id="rId7" imgW="1498320" imgH="43164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4938" y="2797175"/>
                        <a:ext cx="2876550" cy="835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370" name="Text Box 10"/>
          <p:cNvSpPr txBox="1">
            <a:spLocks noChangeArrowheads="1"/>
          </p:cNvSpPr>
          <p:nvPr/>
        </p:nvSpPr>
        <p:spPr bwMode="auto">
          <a:xfrm>
            <a:off x="179388" y="3716338"/>
            <a:ext cx="19446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anose="02020603050405020304" pitchFamily="18" charset="0"/>
                <a:ea typeface="宋体" panose="02010600030101010101" pitchFamily="2" charset="-122"/>
              </a:defRPr>
            </a:lvl1pPr>
            <a:lvl2pPr>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000"/>
              <a:t>式中：</a:t>
            </a:r>
          </a:p>
        </p:txBody>
      </p:sp>
      <p:sp>
        <p:nvSpPr>
          <p:cNvPr id="143372" name="Rectangle 12"/>
          <p:cNvSpPr>
            <a:spLocks noChangeArrowheads="1"/>
          </p:cNvSpPr>
          <p:nvPr/>
        </p:nvSpPr>
        <p:spPr bwMode="auto">
          <a:xfrm>
            <a:off x="0" y="28717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43371" name="Object 11"/>
          <p:cNvGraphicFramePr>
            <a:graphicFrameLocks noChangeAspect="1"/>
          </p:cNvGraphicFramePr>
          <p:nvPr>
            <p:extLst>
              <p:ext uri="{D42A27DB-BD31-4B8C-83A1-F6EECF244321}">
                <p14:modId xmlns:p14="http://schemas.microsoft.com/office/powerpoint/2010/main" val="3421364228"/>
              </p:ext>
            </p:extLst>
          </p:nvPr>
        </p:nvGraphicFramePr>
        <p:xfrm>
          <a:off x="1300163" y="3616325"/>
          <a:ext cx="5033962" cy="2935288"/>
        </p:xfrm>
        <a:graphic>
          <a:graphicData uri="http://schemas.openxmlformats.org/presentationml/2006/ole">
            <mc:AlternateContent xmlns:mc="http://schemas.openxmlformats.org/markup-compatibility/2006">
              <mc:Choice xmlns:v="urn:schemas-microsoft-com:vml" Requires="v">
                <p:oleObj spid="_x0000_s143792" name="公式" r:id="rId9" imgW="3073320" imgH="1625400" progId="Equation.3">
                  <p:embed/>
                </p:oleObj>
              </mc:Choice>
              <mc:Fallback>
                <p:oleObj name="公式" r:id="rId9" imgW="3073320" imgH="1625400" progId="Equation.3">
                  <p:embed/>
                  <p:pic>
                    <p:nvPicPr>
                      <p:cNvPr id="0" name="Object 11"/>
                      <p:cNvPicPr>
                        <a:picLocks noChangeAspect="1" noChangeArrowheads="1"/>
                      </p:cNvPicPr>
                      <p:nvPr/>
                    </p:nvPicPr>
                    <p:blipFill>
                      <a:blip r:embed="rId10"/>
                      <a:srcRect/>
                      <a:stretch>
                        <a:fillRect/>
                      </a:stretch>
                    </p:blipFill>
                    <p:spPr bwMode="auto">
                      <a:xfrm>
                        <a:off x="1300163" y="3616325"/>
                        <a:ext cx="5033962" cy="2935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a:xfrm>
            <a:off x="0" y="404813"/>
            <a:ext cx="7772400" cy="762000"/>
          </a:xfrm>
        </p:spPr>
        <p:txBody>
          <a:bodyPr/>
          <a:lstStyle/>
          <a:p>
            <a:pPr algn="l"/>
            <a:r>
              <a:rPr lang="en-US" altLang="zh-CN">
                <a:solidFill>
                  <a:srgbClr val="FF0000"/>
                </a:solidFill>
                <a:latin typeface="隶书" panose="02010509060101010101" pitchFamily="49" charset="-122"/>
                <a:ea typeface="隶书" panose="02010509060101010101" pitchFamily="49" charset="-122"/>
              </a:rPr>
              <a:t>5.2 BP</a:t>
            </a:r>
            <a:r>
              <a:rPr lang="zh-CN" altLang="en-US">
                <a:solidFill>
                  <a:srgbClr val="FF0000"/>
                </a:solidFill>
                <a:latin typeface="隶书" panose="02010509060101010101" pitchFamily="49" charset="-122"/>
                <a:ea typeface="隶书" panose="02010509060101010101" pitchFamily="49" charset="-122"/>
              </a:rPr>
              <a:t>神经网络</a:t>
            </a:r>
            <a:r>
              <a:rPr lang="zh-CN" altLang="en-US" sz="4000" b="1">
                <a:solidFill>
                  <a:srgbClr val="FF0000"/>
                </a:solidFill>
                <a:ea typeface="隶书" panose="02010509060101010101" pitchFamily="49" charset="-122"/>
              </a:rPr>
              <a:t>（续九）</a:t>
            </a:r>
          </a:p>
        </p:txBody>
      </p:sp>
      <p:sp>
        <p:nvSpPr>
          <p:cNvPr id="14438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44388" name="Object 4"/>
          <p:cNvGraphicFramePr>
            <a:graphicFrameLocks noChangeAspect="1"/>
          </p:cNvGraphicFramePr>
          <p:nvPr/>
        </p:nvGraphicFramePr>
        <p:xfrm>
          <a:off x="1577975" y="1916113"/>
          <a:ext cx="3252788" cy="974725"/>
        </p:xfrm>
        <a:graphic>
          <a:graphicData uri="http://schemas.openxmlformats.org/presentationml/2006/ole">
            <mc:AlternateContent xmlns:mc="http://schemas.openxmlformats.org/markup-compatibility/2006">
              <mc:Choice xmlns:v="urn:schemas-microsoft-com:vml" Requires="v">
                <p:oleObj spid="_x0000_s144706" name="公式" r:id="rId3" imgW="1828800" imgH="469800" progId="Equation.3">
                  <p:embed/>
                </p:oleObj>
              </mc:Choice>
              <mc:Fallback>
                <p:oleObj name="公式" r:id="rId3" imgW="1828800" imgH="4698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7975" y="1916113"/>
                        <a:ext cx="3252788" cy="974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4390" name="Text Box 6"/>
          <p:cNvSpPr txBox="1">
            <a:spLocks noChangeArrowheads="1"/>
          </p:cNvSpPr>
          <p:nvPr/>
        </p:nvSpPr>
        <p:spPr bwMode="auto">
          <a:xfrm>
            <a:off x="250825" y="1557338"/>
            <a:ext cx="22336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anose="02020603050405020304" pitchFamily="18" charset="0"/>
                <a:ea typeface="宋体" panose="02010600030101010101" pitchFamily="2" charset="-122"/>
              </a:defRPr>
            </a:lvl1pPr>
            <a:lvl2pPr>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000"/>
              <a:t>又：</a:t>
            </a:r>
          </a:p>
        </p:txBody>
      </p:sp>
      <p:sp>
        <p:nvSpPr>
          <p:cNvPr id="144391" name="Text Box 7"/>
          <p:cNvSpPr txBox="1">
            <a:spLocks noChangeArrowheads="1"/>
          </p:cNvSpPr>
          <p:nvPr/>
        </p:nvSpPr>
        <p:spPr bwMode="auto">
          <a:xfrm>
            <a:off x="250825" y="3213100"/>
            <a:ext cx="8424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anose="02020603050405020304" pitchFamily="18" charset="0"/>
                <a:ea typeface="宋体" panose="02010600030101010101" pitchFamily="2" charset="-122"/>
              </a:defRPr>
            </a:lvl1pPr>
            <a:lvl2pPr>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000" b="1"/>
              <a:t>由此可得输出层的任意神经元权系数的修正公式为：</a:t>
            </a:r>
          </a:p>
        </p:txBody>
      </p:sp>
      <p:sp>
        <p:nvSpPr>
          <p:cNvPr id="144393" name="Rectangle 9"/>
          <p:cNvSpPr>
            <a:spLocks noChangeArrowheads="1"/>
          </p:cNvSpPr>
          <p:nvPr/>
        </p:nvSpPr>
        <p:spPr bwMode="auto">
          <a:xfrm>
            <a:off x="0" y="3309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44392" name="Object 8"/>
          <p:cNvGraphicFramePr>
            <a:graphicFrameLocks noChangeAspect="1"/>
          </p:cNvGraphicFramePr>
          <p:nvPr/>
        </p:nvGraphicFramePr>
        <p:xfrm>
          <a:off x="1943100" y="3860800"/>
          <a:ext cx="5076825" cy="647700"/>
        </p:xfrm>
        <a:graphic>
          <a:graphicData uri="http://schemas.openxmlformats.org/presentationml/2006/ole">
            <mc:AlternateContent xmlns:mc="http://schemas.openxmlformats.org/markup-compatibility/2006">
              <mc:Choice xmlns:v="urn:schemas-microsoft-com:vml" Requires="v">
                <p:oleObj spid="_x0000_s144707" name="公式" r:id="rId5" imgW="2184120" imgH="241200" progId="Equation.3">
                  <p:embed/>
                </p:oleObj>
              </mc:Choice>
              <mc:Fallback>
                <p:oleObj name="公式" r:id="rId5" imgW="2184120" imgH="24120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3100" y="3860800"/>
                        <a:ext cx="5076825"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4395" name="Rectangle 11"/>
          <p:cNvSpPr>
            <a:spLocks noChangeArrowheads="1"/>
          </p:cNvSpPr>
          <p:nvPr/>
        </p:nvSpPr>
        <p:spPr bwMode="auto">
          <a:xfrm>
            <a:off x="0" y="33051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44394" name="Object 10"/>
          <p:cNvGraphicFramePr>
            <a:graphicFrameLocks noChangeAspect="1"/>
          </p:cNvGraphicFramePr>
          <p:nvPr/>
        </p:nvGraphicFramePr>
        <p:xfrm>
          <a:off x="1908175" y="4994275"/>
          <a:ext cx="5040313" cy="666750"/>
        </p:xfrm>
        <a:graphic>
          <a:graphicData uri="http://schemas.openxmlformats.org/presentationml/2006/ole">
            <mc:AlternateContent xmlns:mc="http://schemas.openxmlformats.org/markup-compatibility/2006">
              <mc:Choice xmlns:v="urn:schemas-microsoft-com:vml" Requires="v">
                <p:oleObj spid="_x0000_s144708" name="公式" r:id="rId7" imgW="1892160" imgH="241200" progId="Equation.3">
                  <p:embed/>
                </p:oleObj>
              </mc:Choice>
              <mc:Fallback>
                <p:oleObj name="公式" r:id="rId7" imgW="1892160" imgH="241200"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8175" y="4994275"/>
                        <a:ext cx="5040313" cy="666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4396" name="Text Box 12"/>
          <p:cNvSpPr txBox="1">
            <a:spLocks noChangeArrowheads="1"/>
          </p:cNvSpPr>
          <p:nvPr/>
        </p:nvSpPr>
        <p:spPr bwMode="auto">
          <a:xfrm>
            <a:off x="250825" y="4508500"/>
            <a:ext cx="20177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anose="02020603050405020304" pitchFamily="18" charset="0"/>
                <a:ea typeface="宋体" panose="02010600030101010101" pitchFamily="2" charset="-122"/>
              </a:defRPr>
            </a:lvl1pPr>
            <a:lvl2pPr>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000" b="1"/>
              <a:t>或</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pPr algn="l"/>
            <a:r>
              <a:rPr lang="en-US" altLang="zh-CN">
                <a:solidFill>
                  <a:srgbClr val="FF0000"/>
                </a:solidFill>
                <a:latin typeface="隶书" panose="02010509060101010101" pitchFamily="49" charset="-122"/>
                <a:ea typeface="隶书" panose="02010509060101010101" pitchFamily="49" charset="-122"/>
              </a:rPr>
              <a:t>5.2 BP</a:t>
            </a:r>
            <a:r>
              <a:rPr lang="zh-CN" altLang="en-US">
                <a:solidFill>
                  <a:srgbClr val="FF0000"/>
                </a:solidFill>
                <a:latin typeface="隶书" panose="02010509060101010101" pitchFamily="49" charset="-122"/>
                <a:ea typeface="隶书" panose="02010509060101010101" pitchFamily="49" charset="-122"/>
              </a:rPr>
              <a:t>神经网络</a:t>
            </a:r>
            <a:r>
              <a:rPr lang="zh-CN" altLang="en-US" sz="4000" b="1">
                <a:solidFill>
                  <a:srgbClr val="FF0000"/>
                </a:solidFill>
                <a:ea typeface="隶书" panose="02010509060101010101" pitchFamily="49" charset="-122"/>
              </a:rPr>
              <a:t>（续十）</a:t>
            </a:r>
          </a:p>
        </p:txBody>
      </p:sp>
      <p:sp>
        <p:nvSpPr>
          <p:cNvPr id="145411" name="Rectangle 3"/>
          <p:cNvSpPr>
            <a:spLocks noGrp="1" noChangeArrowheads="1"/>
          </p:cNvSpPr>
          <p:nvPr>
            <p:ph type="body" sz="half" idx="1"/>
          </p:nvPr>
        </p:nvSpPr>
        <p:spPr>
          <a:xfrm>
            <a:off x="250825" y="1412875"/>
            <a:ext cx="5905500" cy="863600"/>
          </a:xfrm>
        </p:spPr>
        <p:txBody>
          <a:bodyPr/>
          <a:lstStyle/>
          <a:p>
            <a:pPr>
              <a:buFontTx/>
              <a:buNone/>
            </a:pPr>
            <a:r>
              <a:rPr lang="zh-CN" altLang="en-US" sz="2000" b="1"/>
              <a:t>（</a:t>
            </a:r>
            <a:r>
              <a:rPr lang="en-US" altLang="zh-CN" sz="2000" b="1"/>
              <a:t>2</a:t>
            </a:r>
            <a:r>
              <a:rPr lang="zh-CN" altLang="en-US" sz="2000" b="1"/>
              <a:t>）隐藏层神经元节点权系数的调整</a:t>
            </a:r>
          </a:p>
        </p:txBody>
      </p:sp>
      <p:sp>
        <p:nvSpPr>
          <p:cNvPr id="145413" name="Rectangle 5"/>
          <p:cNvSpPr>
            <a:spLocks noChangeArrowheads="1"/>
          </p:cNvSpPr>
          <p:nvPr/>
        </p:nvSpPr>
        <p:spPr bwMode="auto">
          <a:xfrm>
            <a:off x="0" y="31956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45412" name="Object 4"/>
          <p:cNvGraphicFramePr>
            <a:graphicFrameLocks noChangeAspect="1"/>
          </p:cNvGraphicFramePr>
          <p:nvPr/>
        </p:nvGraphicFramePr>
        <p:xfrm>
          <a:off x="1574800" y="1916113"/>
          <a:ext cx="5129213" cy="790575"/>
        </p:xfrm>
        <a:graphic>
          <a:graphicData uri="http://schemas.openxmlformats.org/presentationml/2006/ole">
            <mc:AlternateContent xmlns:mc="http://schemas.openxmlformats.org/markup-compatibility/2006">
              <mc:Choice xmlns:v="urn:schemas-microsoft-com:vml" Requires="v">
                <p:oleObj spid="_x0000_s145940" name="公式" r:id="rId3" imgW="2476440" imgH="469800" progId="Equation.3">
                  <p:embed/>
                </p:oleObj>
              </mc:Choice>
              <mc:Fallback>
                <p:oleObj name="公式" r:id="rId3" imgW="2476440" imgH="4698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4800" y="1916113"/>
                        <a:ext cx="5129213" cy="790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5415" name="Rectangle 7"/>
          <p:cNvSpPr>
            <a:spLocks noChangeArrowheads="1"/>
          </p:cNvSpPr>
          <p:nvPr/>
        </p:nvSpPr>
        <p:spPr bwMode="auto">
          <a:xfrm>
            <a:off x="0" y="31956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45414" name="Object 6"/>
          <p:cNvGraphicFramePr>
            <a:graphicFrameLocks noChangeAspect="1"/>
          </p:cNvGraphicFramePr>
          <p:nvPr/>
        </p:nvGraphicFramePr>
        <p:xfrm>
          <a:off x="2268538" y="2781300"/>
          <a:ext cx="4889500" cy="792163"/>
        </p:xfrm>
        <a:graphic>
          <a:graphicData uri="http://schemas.openxmlformats.org/presentationml/2006/ole">
            <mc:AlternateContent xmlns:mc="http://schemas.openxmlformats.org/markup-compatibility/2006">
              <mc:Choice xmlns:v="urn:schemas-microsoft-com:vml" Requires="v">
                <p:oleObj spid="_x0000_s145941" name="公式" r:id="rId5" imgW="2882880" imgH="469800" progId="Equation.3">
                  <p:embed/>
                </p:oleObj>
              </mc:Choice>
              <mc:Fallback>
                <p:oleObj name="公式" r:id="rId5" imgW="2882880" imgH="4698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8538" y="2781300"/>
                        <a:ext cx="4889500" cy="792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5416" name="Text Box 8"/>
          <p:cNvSpPr txBox="1">
            <a:spLocks noChangeArrowheads="1"/>
          </p:cNvSpPr>
          <p:nvPr/>
        </p:nvSpPr>
        <p:spPr bwMode="auto">
          <a:xfrm>
            <a:off x="250825" y="3716338"/>
            <a:ext cx="8424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anose="02020603050405020304" pitchFamily="18" charset="0"/>
                <a:ea typeface="宋体" panose="02010600030101010101" pitchFamily="2" charset="-122"/>
              </a:defRPr>
            </a:lvl1pPr>
            <a:lvl2pPr>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000" b="1"/>
              <a:t>式                 中不能直接计算，需通过其他间接量进行计算，即：</a:t>
            </a:r>
          </a:p>
        </p:txBody>
      </p:sp>
      <p:sp>
        <p:nvSpPr>
          <p:cNvPr id="145418" name="Rectangle 10"/>
          <p:cNvSpPr>
            <a:spLocks noChangeArrowheads="1"/>
          </p:cNvSpPr>
          <p:nvPr/>
        </p:nvSpPr>
        <p:spPr bwMode="auto">
          <a:xfrm>
            <a:off x="0" y="2971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45417" name="Object 9"/>
          <p:cNvGraphicFramePr>
            <a:graphicFrameLocks noChangeAspect="1"/>
          </p:cNvGraphicFramePr>
          <p:nvPr/>
        </p:nvGraphicFramePr>
        <p:xfrm>
          <a:off x="552450" y="4292600"/>
          <a:ext cx="7426325" cy="788988"/>
        </p:xfrm>
        <a:graphic>
          <a:graphicData uri="http://schemas.openxmlformats.org/presentationml/2006/ole">
            <mc:AlternateContent xmlns:mc="http://schemas.openxmlformats.org/markup-compatibility/2006">
              <mc:Choice xmlns:v="urn:schemas-microsoft-com:vml" Requires="v">
                <p:oleObj spid="_x0000_s145942" name="公式" r:id="rId7" imgW="4876560" imgH="469800" progId="Equation.3">
                  <p:embed/>
                </p:oleObj>
              </mc:Choice>
              <mc:Fallback>
                <p:oleObj name="公式" r:id="rId7" imgW="4876560" imgH="469800"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2450" y="4292600"/>
                        <a:ext cx="7426325" cy="788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5419" name="Text Box 11"/>
          <p:cNvSpPr txBox="1">
            <a:spLocks noChangeArrowheads="1"/>
          </p:cNvSpPr>
          <p:nvPr/>
        </p:nvSpPr>
        <p:spPr bwMode="auto">
          <a:xfrm>
            <a:off x="250825" y="5300663"/>
            <a:ext cx="8569325" cy="1109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anose="02020603050405020304" pitchFamily="18" charset="0"/>
                <a:ea typeface="宋体" panose="02010600030101010101" pitchFamily="2" charset="-122"/>
              </a:defRPr>
            </a:lvl1pPr>
            <a:lvl2pPr>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zh-CN" altLang="en-US" sz="1800" b="1">
                <a:solidFill>
                  <a:srgbClr val="FF0000"/>
                </a:solidFill>
              </a:rPr>
              <a:t>注意：</a:t>
            </a:r>
            <a:r>
              <a:rPr lang="en-US" altLang="zh-CN" sz="1800" b="1"/>
              <a:t>E=f(I</a:t>
            </a:r>
            <a:r>
              <a:rPr lang="en-US" altLang="zh-CN" sz="1800" b="1" baseline="-25000"/>
              <a:t>1</a:t>
            </a:r>
            <a:r>
              <a:rPr lang="en-US" altLang="zh-CN" sz="1800" b="1"/>
              <a:t>,I</a:t>
            </a:r>
            <a:r>
              <a:rPr lang="en-US" altLang="zh-CN" sz="1800" b="1" baseline="-25000"/>
              <a:t>2</a:t>
            </a:r>
            <a:r>
              <a:rPr lang="en-US" altLang="zh-CN" sz="1800" b="1"/>
              <a:t>,…,I</a:t>
            </a:r>
            <a:r>
              <a:rPr lang="en-US" altLang="zh-CN" sz="1800" b="1" baseline="-25000"/>
              <a:t>L</a:t>
            </a:r>
            <a:r>
              <a:rPr lang="en-US" altLang="zh-CN" sz="1800" b="1"/>
              <a:t>)</a:t>
            </a:r>
            <a:r>
              <a:rPr lang="zh-CN" altLang="en-US" sz="1800" b="1"/>
              <a:t>， </a:t>
            </a:r>
            <a:r>
              <a:rPr lang="en-US" altLang="zh-CN" sz="1800" b="1"/>
              <a:t>I</a:t>
            </a:r>
            <a:r>
              <a:rPr lang="en-US" altLang="zh-CN" sz="1800" b="1" baseline="-25000"/>
              <a:t>k</a:t>
            </a:r>
            <a:r>
              <a:rPr lang="en-US" altLang="zh-CN" sz="1800" b="1"/>
              <a:t> =u(O</a:t>
            </a:r>
            <a:r>
              <a:rPr lang="en-US" altLang="zh-CN" sz="1800" b="1" baseline="-25000"/>
              <a:t>1</a:t>
            </a:r>
            <a:r>
              <a:rPr lang="en-US" altLang="zh-CN" sz="1800" b="1"/>
              <a:t>, O</a:t>
            </a:r>
            <a:r>
              <a:rPr lang="en-US" altLang="zh-CN" sz="1800" b="1" baseline="-25000"/>
              <a:t>2</a:t>
            </a:r>
            <a:r>
              <a:rPr lang="en-US" altLang="zh-CN" sz="1800" b="1"/>
              <a:t>,…, O</a:t>
            </a:r>
            <a:r>
              <a:rPr lang="en-US" altLang="zh-CN" sz="1800" b="1" baseline="-25000"/>
              <a:t>q</a:t>
            </a:r>
            <a:r>
              <a:rPr lang="en-US" altLang="zh-CN" sz="1800" b="1"/>
              <a:t>)</a:t>
            </a:r>
          </a:p>
          <a:p>
            <a:pPr>
              <a:spcBef>
                <a:spcPct val="20000"/>
              </a:spcBef>
            </a:pPr>
            <a:endParaRPr lang="en-US" altLang="zh-CN" sz="1800" b="1"/>
          </a:p>
          <a:p>
            <a:pPr>
              <a:spcBef>
                <a:spcPct val="50000"/>
              </a:spcBef>
            </a:pPr>
            <a:endParaRPr lang="en-US" altLang="zh-CN" sz="1800" b="1"/>
          </a:p>
        </p:txBody>
      </p:sp>
      <p:graphicFrame>
        <p:nvGraphicFramePr>
          <p:cNvPr id="145420" name="Object 12"/>
          <p:cNvGraphicFramePr>
            <a:graphicFrameLocks noGrp="1" noChangeAspect="1"/>
          </p:cNvGraphicFramePr>
          <p:nvPr>
            <p:ph sz="half" idx="2"/>
          </p:nvPr>
        </p:nvGraphicFramePr>
        <p:xfrm>
          <a:off x="1863725" y="5734050"/>
          <a:ext cx="3184525" cy="744538"/>
        </p:xfrm>
        <a:graphic>
          <a:graphicData uri="http://schemas.openxmlformats.org/presentationml/2006/ole">
            <mc:AlternateContent xmlns:mc="http://schemas.openxmlformats.org/markup-compatibility/2006">
              <mc:Choice xmlns:v="urn:schemas-microsoft-com:vml" Requires="v">
                <p:oleObj spid="_x0000_s145943" name="公式" r:id="rId9" imgW="1955520" imgH="457200" progId="Equation.3">
                  <p:embed/>
                </p:oleObj>
              </mc:Choice>
              <mc:Fallback>
                <p:oleObj name="公式" r:id="rId9" imgW="1955520" imgH="457200" progId="Equation.3">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63725" y="5734050"/>
                        <a:ext cx="3184525" cy="744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5422" name="Text Box 14"/>
          <p:cNvSpPr txBox="1">
            <a:spLocks noChangeArrowheads="1"/>
          </p:cNvSpPr>
          <p:nvPr/>
        </p:nvSpPr>
        <p:spPr bwMode="auto">
          <a:xfrm>
            <a:off x="6443663" y="5949950"/>
            <a:ext cx="27003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anose="02020603050405020304" pitchFamily="18" charset="0"/>
                <a:ea typeface="宋体" panose="02010600030101010101" pitchFamily="2" charset="-122"/>
              </a:defRPr>
            </a:lvl1pPr>
            <a:lvl2pPr>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1800">
                <a:solidFill>
                  <a:srgbClr val="006666"/>
                </a:solidFill>
              </a:rPr>
              <a:t>复合函数求导定义见下页</a:t>
            </a:r>
          </a:p>
        </p:txBody>
      </p:sp>
      <p:sp>
        <p:nvSpPr>
          <p:cNvPr id="145424"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45423" name="Object 15"/>
          <p:cNvGraphicFramePr>
            <a:graphicFrameLocks noChangeAspect="1"/>
          </p:cNvGraphicFramePr>
          <p:nvPr/>
        </p:nvGraphicFramePr>
        <p:xfrm>
          <a:off x="709613" y="3781425"/>
          <a:ext cx="852487" cy="331788"/>
        </p:xfrm>
        <a:graphic>
          <a:graphicData uri="http://schemas.openxmlformats.org/presentationml/2006/ole">
            <mc:AlternateContent xmlns:mc="http://schemas.openxmlformats.org/markup-compatibility/2006">
              <mc:Choice xmlns:v="urn:schemas-microsoft-com:vml" Requires="v">
                <p:oleObj spid="_x0000_s145944" name="公式" r:id="rId11" imgW="634680" imgH="241200" progId="Equation.3">
                  <p:embed/>
                </p:oleObj>
              </mc:Choice>
              <mc:Fallback>
                <p:oleObj name="公式" r:id="rId11" imgW="634680" imgH="241200" progId="Equation.3">
                  <p:embed/>
                  <p:pic>
                    <p:nvPicPr>
                      <p:cNvPr id="0"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9613" y="3781425"/>
                        <a:ext cx="852487" cy="331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457200" y="381000"/>
            <a:ext cx="8001000" cy="762000"/>
          </a:xfrm>
        </p:spPr>
        <p:txBody>
          <a:bodyPr/>
          <a:lstStyle/>
          <a:p>
            <a:pPr algn="l"/>
            <a:r>
              <a:rPr lang="en-US" altLang="zh-CN">
                <a:solidFill>
                  <a:srgbClr val="FF0000"/>
                </a:solidFill>
                <a:latin typeface="隶书" panose="02010509060101010101" pitchFamily="49" charset="-122"/>
                <a:ea typeface="隶书" panose="02010509060101010101" pitchFamily="49" charset="-122"/>
              </a:rPr>
              <a:t>5.2 BP</a:t>
            </a:r>
            <a:r>
              <a:rPr lang="zh-CN" altLang="en-US">
                <a:solidFill>
                  <a:srgbClr val="FF0000"/>
                </a:solidFill>
                <a:latin typeface="隶书" panose="02010509060101010101" pitchFamily="49" charset="-122"/>
                <a:ea typeface="隶书" panose="02010509060101010101" pitchFamily="49" charset="-122"/>
              </a:rPr>
              <a:t>神经网络</a:t>
            </a:r>
            <a:r>
              <a:rPr lang="zh-CN" altLang="en-US" sz="4000" b="1">
                <a:solidFill>
                  <a:srgbClr val="FF0000"/>
                </a:solidFill>
                <a:ea typeface="隶书" panose="02010509060101010101" pitchFamily="49" charset="-122"/>
              </a:rPr>
              <a:t>（续十一）</a:t>
            </a:r>
          </a:p>
        </p:txBody>
      </p:sp>
      <mc:AlternateContent xmlns:mc="http://schemas.openxmlformats.org/markup-compatibility/2006" xmlns:a14="http://schemas.microsoft.com/office/drawing/2010/main">
        <mc:Choice Requires="a14">
          <p:sp>
            <p:nvSpPr>
              <p:cNvPr id="3" name="文本框 2"/>
              <p:cNvSpPr txBox="1"/>
              <p:nvPr/>
            </p:nvSpPr>
            <p:spPr>
              <a:xfrm>
                <a:off x="179512" y="1210426"/>
                <a:ext cx="8712968" cy="5242910"/>
              </a:xfrm>
              <a:prstGeom prst="rect">
                <a:avLst/>
              </a:prstGeom>
              <a:noFill/>
            </p:spPr>
            <p:txBody>
              <a:bodyPr wrap="square" rtlCol="0">
                <a:spAutoFit/>
              </a:bodyPr>
              <a:lstStyle/>
              <a:p>
                <a:pPr>
                  <a:lnSpc>
                    <a:spcPct val="150000"/>
                  </a:lnSpc>
                  <a:spcBef>
                    <a:spcPts val="1200"/>
                  </a:spcBef>
                </a:pPr>
                <a:r>
                  <a:rPr lang="zh-CN" altLang="en-US" sz="3200" dirty="0" smtClean="0">
                    <a:solidFill>
                      <a:schemeClr val="tx1"/>
                    </a:solidFill>
                  </a:rPr>
                  <a:t> </a:t>
                </a:r>
                <a:r>
                  <a:rPr lang="zh-CN" altLang="en-US" sz="3200" b="1" dirty="0" smtClean="0">
                    <a:solidFill>
                      <a:schemeClr val="accent1">
                        <a:lumMod val="50000"/>
                      </a:schemeClr>
                    </a:solidFill>
                  </a:rPr>
                  <a:t>一般说，若</a:t>
                </a:r>
                <a:r>
                  <a:rPr lang="en-US" altLang="zh-CN" sz="3200" b="1" dirty="0" smtClean="0">
                    <a:solidFill>
                      <a:schemeClr val="accent1">
                        <a:lumMod val="50000"/>
                      </a:schemeClr>
                    </a:solidFill>
                  </a:rPr>
                  <a:t>f(u</a:t>
                </a:r>
                <a:r>
                  <a:rPr lang="en-US" altLang="zh-CN" sz="3200" b="1" baseline="-25000" dirty="0" smtClean="0">
                    <a:solidFill>
                      <a:schemeClr val="accent1">
                        <a:lumMod val="50000"/>
                      </a:schemeClr>
                    </a:solidFill>
                  </a:rPr>
                  <a:t>1</a:t>
                </a:r>
                <a:r>
                  <a:rPr lang="en-US" altLang="zh-CN" sz="3200" b="1" dirty="0" smtClean="0">
                    <a:solidFill>
                      <a:schemeClr val="accent1">
                        <a:lumMod val="50000"/>
                      </a:schemeClr>
                    </a:solidFill>
                  </a:rPr>
                  <a:t>,u</a:t>
                </a:r>
                <a:r>
                  <a:rPr lang="en-US" altLang="zh-CN" sz="3200" b="1" baseline="-25000" dirty="0" smtClean="0">
                    <a:solidFill>
                      <a:schemeClr val="accent1">
                        <a:lumMod val="50000"/>
                      </a:schemeClr>
                    </a:solidFill>
                  </a:rPr>
                  <a:t>2</a:t>
                </a:r>
                <a:r>
                  <a:rPr lang="en-US" altLang="zh-CN" sz="3200" b="1" dirty="0" smtClean="0">
                    <a:solidFill>
                      <a:schemeClr val="accent1">
                        <a:lumMod val="50000"/>
                      </a:schemeClr>
                    </a:solidFill>
                  </a:rPr>
                  <a:t>,…,u</a:t>
                </a:r>
                <a:r>
                  <a:rPr lang="en-US" altLang="zh-CN" sz="3200" b="1" baseline="-25000" dirty="0" smtClean="0">
                    <a:solidFill>
                      <a:schemeClr val="accent1">
                        <a:lumMod val="50000"/>
                      </a:schemeClr>
                    </a:solidFill>
                  </a:rPr>
                  <a:t>m</a:t>
                </a:r>
                <a:r>
                  <a:rPr lang="en-US" altLang="zh-CN" sz="3200" b="1" dirty="0" smtClean="0">
                    <a:solidFill>
                      <a:schemeClr val="accent1">
                        <a:lumMod val="50000"/>
                      </a:schemeClr>
                    </a:solidFill>
                  </a:rPr>
                  <a:t>)</a:t>
                </a:r>
                <a:r>
                  <a:rPr lang="zh-CN" altLang="en-US" sz="3200" b="1" dirty="0" smtClean="0">
                    <a:solidFill>
                      <a:schemeClr val="accent1">
                        <a:lumMod val="50000"/>
                      </a:schemeClr>
                    </a:solidFill>
                  </a:rPr>
                  <a:t>在点</a:t>
                </a:r>
                <a:r>
                  <a:rPr lang="en-US" altLang="zh-CN" sz="3200" b="1" dirty="0" smtClean="0">
                    <a:solidFill>
                      <a:schemeClr val="accent1">
                        <a:lumMod val="50000"/>
                      </a:schemeClr>
                    </a:solidFill>
                  </a:rPr>
                  <a:t>(u</a:t>
                </a:r>
                <a:r>
                  <a:rPr lang="en-US" altLang="zh-CN" sz="3200" b="1" baseline="-25000" dirty="0" smtClean="0">
                    <a:solidFill>
                      <a:schemeClr val="accent1">
                        <a:lumMod val="50000"/>
                      </a:schemeClr>
                    </a:solidFill>
                  </a:rPr>
                  <a:t>1</a:t>
                </a:r>
                <a:r>
                  <a:rPr lang="en-US" altLang="zh-CN" sz="3200" b="1" dirty="0" smtClean="0">
                    <a:solidFill>
                      <a:schemeClr val="accent1">
                        <a:lumMod val="50000"/>
                      </a:schemeClr>
                    </a:solidFill>
                  </a:rPr>
                  <a:t>,u</a:t>
                </a:r>
                <a:r>
                  <a:rPr lang="en-US" altLang="zh-CN" sz="3200" b="1" baseline="-25000" dirty="0" smtClean="0">
                    <a:solidFill>
                      <a:schemeClr val="accent1">
                        <a:lumMod val="50000"/>
                      </a:schemeClr>
                    </a:solidFill>
                  </a:rPr>
                  <a:t>2</a:t>
                </a:r>
                <a:r>
                  <a:rPr lang="en-US" altLang="zh-CN" sz="3200" b="1" dirty="0" smtClean="0">
                    <a:solidFill>
                      <a:schemeClr val="accent1">
                        <a:lumMod val="50000"/>
                      </a:schemeClr>
                    </a:solidFill>
                  </a:rPr>
                  <a:t>,...,u</a:t>
                </a:r>
                <a:r>
                  <a:rPr lang="en-US" altLang="zh-CN" sz="3200" b="1" baseline="-25000" dirty="0" smtClean="0">
                    <a:solidFill>
                      <a:schemeClr val="accent1">
                        <a:lumMod val="50000"/>
                      </a:schemeClr>
                    </a:solidFill>
                  </a:rPr>
                  <a:t>m</a:t>
                </a:r>
                <a:r>
                  <a:rPr lang="en-US" altLang="zh-CN" sz="3200" b="1" dirty="0" smtClean="0">
                    <a:solidFill>
                      <a:schemeClr val="accent1">
                        <a:lumMod val="50000"/>
                      </a:schemeClr>
                    </a:solidFill>
                  </a:rPr>
                  <a:t>)</a:t>
                </a:r>
                <a:r>
                  <a:rPr lang="zh-CN" altLang="en-US" sz="3200" b="1" dirty="0" smtClean="0">
                    <a:solidFill>
                      <a:schemeClr val="accent1">
                        <a:lumMod val="50000"/>
                      </a:schemeClr>
                    </a:solidFill>
                  </a:rPr>
                  <a:t>可微，</a:t>
                </a:r>
                <a:r>
                  <a:rPr lang="en-US" altLang="zh-CN" sz="3200" b="1" dirty="0" err="1" smtClean="0">
                    <a:solidFill>
                      <a:schemeClr val="accent1">
                        <a:lumMod val="50000"/>
                      </a:schemeClr>
                    </a:solidFill>
                  </a:rPr>
                  <a:t>u</a:t>
                </a:r>
                <a:r>
                  <a:rPr lang="en-US" altLang="zh-CN" sz="3200" b="1" baseline="-25000" dirty="0" err="1" smtClean="0">
                    <a:solidFill>
                      <a:schemeClr val="accent1">
                        <a:lumMod val="50000"/>
                      </a:schemeClr>
                    </a:solidFill>
                  </a:rPr>
                  <a:t>k</a:t>
                </a:r>
                <a:r>
                  <a:rPr lang="en-US" altLang="zh-CN" sz="3200" b="1" dirty="0" smtClean="0">
                    <a:solidFill>
                      <a:schemeClr val="accent1">
                        <a:lumMod val="50000"/>
                      </a:schemeClr>
                    </a:solidFill>
                  </a:rPr>
                  <a:t>=</a:t>
                </a:r>
                <a:r>
                  <a:rPr lang="en-US" altLang="zh-CN" sz="3200" b="1" dirty="0" err="1" smtClean="0">
                    <a:solidFill>
                      <a:schemeClr val="accent1">
                        <a:lumMod val="50000"/>
                      </a:schemeClr>
                    </a:solidFill>
                  </a:rPr>
                  <a:t>g</a:t>
                </a:r>
                <a:r>
                  <a:rPr lang="en-US" altLang="zh-CN" sz="3200" b="1" baseline="-25000" dirty="0" err="1" smtClean="0">
                    <a:solidFill>
                      <a:schemeClr val="accent1">
                        <a:lumMod val="50000"/>
                      </a:schemeClr>
                    </a:solidFill>
                  </a:rPr>
                  <a:t>k</a:t>
                </a:r>
                <a:r>
                  <a:rPr lang="en-US" altLang="zh-CN" sz="3200" b="1" dirty="0" smtClean="0">
                    <a:solidFill>
                      <a:schemeClr val="accent1">
                        <a:lumMod val="50000"/>
                      </a:schemeClr>
                    </a:solidFill>
                  </a:rPr>
                  <a:t>(x</a:t>
                </a:r>
                <a:r>
                  <a:rPr lang="en-US" altLang="zh-CN" sz="3200" b="1" baseline="-25000" dirty="0" smtClean="0">
                    <a:solidFill>
                      <a:schemeClr val="accent1">
                        <a:lumMod val="50000"/>
                      </a:schemeClr>
                    </a:solidFill>
                  </a:rPr>
                  <a:t>1</a:t>
                </a:r>
                <a:r>
                  <a:rPr lang="en-US" altLang="zh-CN" sz="3200" b="1" dirty="0" smtClean="0">
                    <a:solidFill>
                      <a:schemeClr val="accent1">
                        <a:lumMod val="50000"/>
                      </a:schemeClr>
                    </a:solidFill>
                  </a:rPr>
                  <a:t>,x</a:t>
                </a:r>
                <a:r>
                  <a:rPr lang="en-US" altLang="zh-CN" sz="3200" b="1" baseline="-25000" dirty="0" smtClean="0">
                    <a:solidFill>
                      <a:schemeClr val="accent1">
                        <a:lumMod val="50000"/>
                      </a:schemeClr>
                    </a:solidFill>
                  </a:rPr>
                  <a:t>2</a:t>
                </a:r>
                <a:r>
                  <a:rPr lang="en-US" altLang="zh-CN" sz="3200" b="1" dirty="0" smtClean="0">
                    <a:solidFill>
                      <a:schemeClr val="accent1">
                        <a:lumMod val="50000"/>
                      </a:schemeClr>
                    </a:solidFill>
                  </a:rPr>
                  <a:t>…</a:t>
                </a:r>
                <a:r>
                  <a:rPr lang="en-US" altLang="zh-CN" sz="3200" b="1" dirty="0" err="1" smtClean="0">
                    <a:solidFill>
                      <a:schemeClr val="accent1">
                        <a:lumMod val="50000"/>
                      </a:schemeClr>
                    </a:solidFill>
                  </a:rPr>
                  <a:t>x</a:t>
                </a:r>
                <a:r>
                  <a:rPr lang="en-US" altLang="zh-CN" sz="3200" b="1" baseline="-25000" dirty="0" err="1" smtClean="0">
                    <a:solidFill>
                      <a:schemeClr val="accent1">
                        <a:lumMod val="50000"/>
                      </a:schemeClr>
                    </a:solidFill>
                  </a:rPr>
                  <a:t>n</a:t>
                </a:r>
                <a:r>
                  <a:rPr lang="en-US" altLang="zh-CN" sz="3200" b="1" dirty="0" smtClean="0">
                    <a:solidFill>
                      <a:schemeClr val="accent1">
                        <a:lumMod val="50000"/>
                      </a:schemeClr>
                    </a:solidFill>
                  </a:rPr>
                  <a:t>)</a:t>
                </a:r>
                <a:r>
                  <a:rPr lang="zh-CN" altLang="en-US" sz="3200" b="1" dirty="0" smtClean="0">
                    <a:solidFill>
                      <a:schemeClr val="accent1">
                        <a:lumMod val="50000"/>
                      </a:schemeClr>
                    </a:solidFill>
                  </a:rPr>
                  <a:t>，</a:t>
                </a:r>
                <a:r>
                  <a:rPr lang="en-US" altLang="zh-CN" sz="3200" b="1" dirty="0" smtClean="0">
                    <a:solidFill>
                      <a:schemeClr val="accent1">
                        <a:lumMod val="50000"/>
                      </a:schemeClr>
                    </a:solidFill>
                  </a:rPr>
                  <a:t>(k=1,2…m)</a:t>
                </a:r>
                <a:r>
                  <a:rPr lang="zh-CN" altLang="en-US" sz="3200" b="1" dirty="0" smtClean="0">
                    <a:solidFill>
                      <a:schemeClr val="accent1">
                        <a:lumMod val="50000"/>
                      </a:schemeClr>
                    </a:solidFill>
                  </a:rPr>
                  <a:t>在点</a:t>
                </a:r>
                <a:r>
                  <a:rPr lang="en-US" altLang="zh-CN" sz="3200" b="1" dirty="0">
                    <a:solidFill>
                      <a:schemeClr val="accent1">
                        <a:lumMod val="50000"/>
                      </a:schemeClr>
                    </a:solidFill>
                  </a:rPr>
                  <a:t>(</a:t>
                </a:r>
                <a:r>
                  <a:rPr lang="en-US" altLang="zh-CN" sz="3200" b="1" dirty="0" smtClean="0">
                    <a:solidFill>
                      <a:schemeClr val="accent1">
                        <a:lumMod val="50000"/>
                      </a:schemeClr>
                    </a:solidFill>
                  </a:rPr>
                  <a:t>x</a:t>
                </a:r>
                <a:r>
                  <a:rPr lang="en-US" altLang="zh-CN" sz="3200" b="1" baseline="-25000" dirty="0" smtClean="0">
                    <a:solidFill>
                      <a:schemeClr val="accent1">
                        <a:lumMod val="50000"/>
                      </a:schemeClr>
                    </a:solidFill>
                  </a:rPr>
                  <a:t>1</a:t>
                </a:r>
                <a:r>
                  <a:rPr lang="en-US" altLang="zh-CN" sz="3200" b="1" dirty="0" smtClean="0">
                    <a:solidFill>
                      <a:schemeClr val="accent1">
                        <a:lumMod val="50000"/>
                      </a:schemeClr>
                    </a:solidFill>
                  </a:rPr>
                  <a:t>,x</a:t>
                </a:r>
                <a:r>
                  <a:rPr lang="en-US" altLang="zh-CN" sz="3200" b="1" baseline="-25000" dirty="0" smtClean="0">
                    <a:solidFill>
                      <a:schemeClr val="accent1">
                        <a:lumMod val="50000"/>
                      </a:schemeClr>
                    </a:solidFill>
                  </a:rPr>
                  <a:t>2</a:t>
                </a:r>
                <a:r>
                  <a:rPr lang="en-US" altLang="zh-CN" sz="3200" b="1" dirty="0" smtClean="0">
                    <a:solidFill>
                      <a:schemeClr val="accent1">
                        <a:lumMod val="50000"/>
                      </a:schemeClr>
                    </a:solidFill>
                  </a:rPr>
                  <a:t>…</a:t>
                </a:r>
                <a:r>
                  <a:rPr lang="en-US" altLang="zh-CN" sz="3200" b="1" dirty="0" err="1" smtClean="0">
                    <a:solidFill>
                      <a:schemeClr val="accent1">
                        <a:lumMod val="50000"/>
                      </a:schemeClr>
                    </a:solidFill>
                  </a:rPr>
                  <a:t>x</a:t>
                </a:r>
                <a:r>
                  <a:rPr lang="en-US" altLang="zh-CN" sz="3200" b="1" baseline="-25000" dirty="0" err="1" smtClean="0">
                    <a:solidFill>
                      <a:schemeClr val="accent1">
                        <a:lumMod val="50000"/>
                      </a:schemeClr>
                    </a:solidFill>
                  </a:rPr>
                  <a:t>n</a:t>
                </a:r>
                <a:r>
                  <a:rPr lang="en-US" altLang="zh-CN" sz="3200" b="1" dirty="0" smtClean="0">
                    <a:solidFill>
                      <a:schemeClr val="accent1">
                        <a:lumMod val="50000"/>
                      </a:schemeClr>
                    </a:solidFill>
                  </a:rPr>
                  <a:t>)</a:t>
                </a:r>
                <a:r>
                  <a:rPr lang="zh-CN" altLang="en-US" sz="3200" b="1" dirty="0" smtClean="0">
                    <a:solidFill>
                      <a:schemeClr val="accent1">
                        <a:lumMod val="50000"/>
                      </a:schemeClr>
                    </a:solidFill>
                  </a:rPr>
                  <a:t>具有关于</a:t>
                </a:r>
                <a:r>
                  <a:rPr lang="en-US" altLang="zh-CN" sz="3200" b="1" dirty="0" smtClean="0">
                    <a:solidFill>
                      <a:schemeClr val="accent1">
                        <a:lumMod val="50000"/>
                      </a:schemeClr>
                    </a:solidFill>
                  </a:rPr>
                  <a:t>x</a:t>
                </a:r>
                <a:r>
                  <a:rPr lang="en-US" altLang="zh-CN" sz="3200" b="1" baseline="-25000" dirty="0" smtClean="0">
                    <a:solidFill>
                      <a:schemeClr val="accent1">
                        <a:lumMod val="50000"/>
                      </a:schemeClr>
                    </a:solidFill>
                  </a:rPr>
                  <a:t>i</a:t>
                </a:r>
                <a:r>
                  <a:rPr lang="en-US" altLang="zh-CN" sz="3200" b="1" dirty="0" smtClean="0">
                    <a:solidFill>
                      <a:schemeClr val="accent1">
                        <a:lumMod val="50000"/>
                      </a:schemeClr>
                    </a:solidFill>
                  </a:rPr>
                  <a:t>(</a:t>
                </a:r>
                <a:r>
                  <a:rPr lang="en-US" altLang="zh-CN" sz="3200" b="1" dirty="0" err="1" smtClean="0">
                    <a:solidFill>
                      <a:schemeClr val="accent1">
                        <a:lumMod val="50000"/>
                      </a:schemeClr>
                    </a:solidFill>
                  </a:rPr>
                  <a:t>i</a:t>
                </a:r>
                <a:r>
                  <a:rPr lang="en-US" altLang="zh-CN" sz="3200" b="1" dirty="0" smtClean="0">
                    <a:solidFill>
                      <a:schemeClr val="accent1">
                        <a:lumMod val="50000"/>
                      </a:schemeClr>
                    </a:solidFill>
                  </a:rPr>
                  <a:t>=1,2…n)</a:t>
                </a:r>
                <a:r>
                  <a:rPr lang="zh-CN" altLang="en-US" sz="3200" b="1" dirty="0" smtClean="0">
                    <a:solidFill>
                      <a:schemeClr val="accent1">
                        <a:lumMod val="50000"/>
                      </a:schemeClr>
                    </a:solidFill>
                  </a:rPr>
                  <a:t>的偏导数，则复合函数</a:t>
                </a:r>
                <a:r>
                  <a:rPr lang="en-US" altLang="zh-CN" sz="3200" b="1" dirty="0" smtClean="0">
                    <a:solidFill>
                      <a:schemeClr val="accent1">
                        <a:lumMod val="50000"/>
                      </a:schemeClr>
                    </a:solidFill>
                  </a:rPr>
                  <a:t>:</a:t>
                </a:r>
              </a:p>
              <a:p>
                <a:pPr>
                  <a:lnSpc>
                    <a:spcPct val="150000"/>
                  </a:lnSpc>
                  <a:spcBef>
                    <a:spcPts val="1200"/>
                  </a:spcBef>
                </a:pPr>
                <a:r>
                  <a:rPr lang="en-US" altLang="zh-CN" sz="3200" b="1" dirty="0" smtClean="0">
                    <a:solidFill>
                      <a:schemeClr val="accent1">
                        <a:lumMod val="50000"/>
                      </a:schemeClr>
                    </a:solidFill>
                  </a:rPr>
                  <a:t>f(g</a:t>
                </a:r>
                <a:r>
                  <a:rPr lang="en-US" altLang="zh-CN" sz="3200" b="1" baseline="-25000" dirty="0" smtClean="0">
                    <a:solidFill>
                      <a:schemeClr val="accent1">
                        <a:lumMod val="50000"/>
                      </a:schemeClr>
                    </a:solidFill>
                  </a:rPr>
                  <a:t>1</a:t>
                </a:r>
                <a:r>
                  <a:rPr lang="en-US" altLang="zh-CN" sz="3200" b="1" dirty="0" smtClean="0">
                    <a:solidFill>
                      <a:schemeClr val="accent1">
                        <a:lumMod val="50000"/>
                      </a:schemeClr>
                    </a:solidFill>
                  </a:rPr>
                  <a:t>(x</a:t>
                </a:r>
                <a:r>
                  <a:rPr lang="en-US" altLang="zh-CN" sz="3200" b="1" baseline="-25000" dirty="0" smtClean="0">
                    <a:solidFill>
                      <a:schemeClr val="accent1">
                        <a:lumMod val="50000"/>
                      </a:schemeClr>
                    </a:solidFill>
                  </a:rPr>
                  <a:t>1</a:t>
                </a:r>
                <a:r>
                  <a:rPr lang="en-US" altLang="zh-CN" sz="3200" b="1" dirty="0" smtClean="0">
                    <a:solidFill>
                      <a:schemeClr val="accent1">
                        <a:lumMod val="50000"/>
                      </a:schemeClr>
                    </a:solidFill>
                  </a:rPr>
                  <a:t>,x</a:t>
                </a:r>
                <a:r>
                  <a:rPr lang="en-US" altLang="zh-CN" sz="3200" b="1" baseline="-25000" dirty="0" smtClean="0">
                    <a:solidFill>
                      <a:schemeClr val="accent1">
                        <a:lumMod val="50000"/>
                      </a:schemeClr>
                    </a:solidFill>
                  </a:rPr>
                  <a:t>2</a:t>
                </a:r>
                <a:r>
                  <a:rPr lang="en-US" altLang="zh-CN" sz="3200" b="1" dirty="0" smtClean="0">
                    <a:solidFill>
                      <a:schemeClr val="accent1">
                        <a:lumMod val="50000"/>
                      </a:schemeClr>
                    </a:solidFill>
                  </a:rPr>
                  <a:t>,…,</a:t>
                </a:r>
                <a:r>
                  <a:rPr lang="en-US" altLang="zh-CN" sz="3200" b="1" dirty="0" err="1" smtClean="0">
                    <a:solidFill>
                      <a:schemeClr val="accent1">
                        <a:lumMod val="50000"/>
                      </a:schemeClr>
                    </a:solidFill>
                  </a:rPr>
                  <a:t>x</a:t>
                </a:r>
                <a:r>
                  <a:rPr lang="en-US" altLang="zh-CN" sz="3200" b="1" baseline="-25000" dirty="0" err="1" smtClean="0">
                    <a:solidFill>
                      <a:schemeClr val="accent1">
                        <a:lumMod val="50000"/>
                      </a:schemeClr>
                    </a:solidFill>
                  </a:rPr>
                  <a:t>n</a:t>
                </a:r>
                <a:r>
                  <a:rPr lang="en-US" altLang="zh-CN" sz="3200" b="1" dirty="0" smtClean="0">
                    <a:solidFill>
                      <a:schemeClr val="accent1">
                        <a:lumMod val="50000"/>
                      </a:schemeClr>
                    </a:solidFill>
                  </a:rPr>
                  <a:t>),g</a:t>
                </a:r>
                <a:r>
                  <a:rPr lang="en-US" altLang="zh-CN" sz="3200" b="1" baseline="-25000" dirty="0" smtClean="0">
                    <a:solidFill>
                      <a:schemeClr val="accent1">
                        <a:lumMod val="50000"/>
                      </a:schemeClr>
                    </a:solidFill>
                  </a:rPr>
                  <a:t>2</a:t>
                </a:r>
                <a:r>
                  <a:rPr lang="en-US" altLang="zh-CN" sz="3200" b="1" dirty="0" smtClean="0">
                    <a:solidFill>
                      <a:schemeClr val="accent1">
                        <a:lumMod val="50000"/>
                      </a:schemeClr>
                    </a:solidFill>
                  </a:rPr>
                  <a:t>(x</a:t>
                </a:r>
                <a:r>
                  <a:rPr lang="en-US" altLang="zh-CN" sz="3200" b="1" baseline="-25000" dirty="0" smtClean="0">
                    <a:solidFill>
                      <a:schemeClr val="accent1">
                        <a:lumMod val="50000"/>
                      </a:schemeClr>
                    </a:solidFill>
                  </a:rPr>
                  <a:t>1</a:t>
                </a:r>
                <a:r>
                  <a:rPr lang="en-US" altLang="zh-CN" sz="3200" b="1" dirty="0" smtClean="0">
                    <a:solidFill>
                      <a:schemeClr val="accent1">
                        <a:lumMod val="50000"/>
                      </a:schemeClr>
                    </a:solidFill>
                  </a:rPr>
                  <a:t>,x</a:t>
                </a:r>
                <a:r>
                  <a:rPr lang="en-US" altLang="zh-CN" sz="3200" b="1" baseline="-25000" dirty="0" smtClean="0">
                    <a:solidFill>
                      <a:schemeClr val="accent1">
                        <a:lumMod val="50000"/>
                      </a:schemeClr>
                    </a:solidFill>
                  </a:rPr>
                  <a:t>2</a:t>
                </a:r>
                <a:r>
                  <a:rPr lang="en-US" altLang="zh-CN" sz="3200" b="1" dirty="0" smtClean="0">
                    <a:solidFill>
                      <a:schemeClr val="accent1">
                        <a:lumMod val="50000"/>
                      </a:schemeClr>
                    </a:solidFill>
                  </a:rPr>
                  <a:t>,…,</a:t>
                </a:r>
                <a:r>
                  <a:rPr lang="en-US" altLang="zh-CN" sz="3200" b="1" dirty="0" err="1" smtClean="0">
                    <a:solidFill>
                      <a:schemeClr val="accent1">
                        <a:lumMod val="50000"/>
                      </a:schemeClr>
                    </a:solidFill>
                  </a:rPr>
                  <a:t>x</a:t>
                </a:r>
                <a:r>
                  <a:rPr lang="en-US" altLang="zh-CN" sz="3200" b="1" baseline="-25000" dirty="0" err="1" smtClean="0">
                    <a:solidFill>
                      <a:schemeClr val="accent1">
                        <a:lumMod val="50000"/>
                      </a:schemeClr>
                    </a:solidFill>
                  </a:rPr>
                  <a:t>n</a:t>
                </a:r>
                <a:r>
                  <a:rPr lang="en-US" altLang="zh-CN" sz="3200" b="1" dirty="0" smtClean="0">
                    <a:solidFill>
                      <a:schemeClr val="accent1">
                        <a:lumMod val="50000"/>
                      </a:schemeClr>
                    </a:solidFill>
                  </a:rPr>
                  <a:t>),...,g</a:t>
                </a:r>
                <a:r>
                  <a:rPr lang="en-US" altLang="zh-CN" sz="3200" b="1" baseline="-25000" dirty="0" smtClean="0">
                    <a:solidFill>
                      <a:schemeClr val="accent1">
                        <a:lumMod val="50000"/>
                      </a:schemeClr>
                    </a:solidFill>
                  </a:rPr>
                  <a:t>m</a:t>
                </a:r>
                <a:r>
                  <a:rPr lang="en-US" altLang="zh-CN" sz="3200" b="1" dirty="0" smtClean="0">
                    <a:solidFill>
                      <a:schemeClr val="accent1">
                        <a:lumMod val="50000"/>
                      </a:schemeClr>
                    </a:solidFill>
                  </a:rPr>
                  <a:t>(x</a:t>
                </a:r>
                <a:r>
                  <a:rPr lang="en-US" altLang="zh-CN" sz="3200" b="1" baseline="-25000" dirty="0" smtClean="0">
                    <a:solidFill>
                      <a:schemeClr val="accent1">
                        <a:lumMod val="50000"/>
                      </a:schemeClr>
                    </a:solidFill>
                  </a:rPr>
                  <a:t>1</a:t>
                </a:r>
                <a:r>
                  <a:rPr lang="en-US" altLang="zh-CN" sz="3200" b="1" dirty="0" smtClean="0">
                    <a:solidFill>
                      <a:schemeClr val="accent1">
                        <a:lumMod val="50000"/>
                      </a:schemeClr>
                    </a:solidFill>
                  </a:rPr>
                  <a:t>,x</a:t>
                </a:r>
                <a:r>
                  <a:rPr lang="en-US" altLang="zh-CN" sz="3200" b="1" baseline="-25000" dirty="0" smtClean="0">
                    <a:solidFill>
                      <a:schemeClr val="accent1">
                        <a:lumMod val="50000"/>
                      </a:schemeClr>
                    </a:solidFill>
                  </a:rPr>
                  <a:t>2</a:t>
                </a:r>
                <a:r>
                  <a:rPr lang="en-US" altLang="zh-CN" sz="3200" b="1" dirty="0" smtClean="0">
                    <a:solidFill>
                      <a:schemeClr val="accent1">
                        <a:lumMod val="50000"/>
                      </a:schemeClr>
                    </a:solidFill>
                  </a:rPr>
                  <a:t>,…,</a:t>
                </a:r>
                <a:r>
                  <a:rPr lang="en-US" altLang="zh-CN" sz="3200" b="1" dirty="0" err="1" smtClean="0">
                    <a:solidFill>
                      <a:schemeClr val="accent1">
                        <a:lumMod val="50000"/>
                      </a:schemeClr>
                    </a:solidFill>
                  </a:rPr>
                  <a:t>x</a:t>
                </a:r>
                <a:r>
                  <a:rPr lang="en-US" altLang="zh-CN" sz="3200" b="1" baseline="-25000" dirty="0" err="1" smtClean="0">
                    <a:solidFill>
                      <a:schemeClr val="accent1">
                        <a:lumMod val="50000"/>
                      </a:schemeClr>
                    </a:solidFill>
                  </a:rPr>
                  <a:t>n</a:t>
                </a:r>
                <a:r>
                  <a:rPr lang="en-US" altLang="zh-CN" sz="3200" b="1" dirty="0" smtClean="0">
                    <a:solidFill>
                      <a:schemeClr val="accent1">
                        <a:lumMod val="50000"/>
                      </a:schemeClr>
                    </a:solidFill>
                  </a:rPr>
                  <a:t>))</a:t>
                </a:r>
              </a:p>
              <a:p>
                <a:pPr>
                  <a:lnSpc>
                    <a:spcPct val="150000"/>
                  </a:lnSpc>
                  <a:spcBef>
                    <a:spcPts val="1200"/>
                  </a:spcBef>
                </a:pPr>
                <a:r>
                  <a:rPr lang="zh-CN" altLang="en-US" sz="3200" b="1" dirty="0" smtClean="0">
                    <a:solidFill>
                      <a:schemeClr val="accent1">
                        <a:lumMod val="50000"/>
                      </a:schemeClr>
                    </a:solidFill>
                  </a:rPr>
                  <a:t>关于自变量</a:t>
                </a:r>
                <a:r>
                  <a:rPr lang="en-US" altLang="zh-CN" sz="3200" b="1" dirty="0" smtClean="0">
                    <a:solidFill>
                      <a:schemeClr val="accent1">
                        <a:lumMod val="50000"/>
                      </a:schemeClr>
                    </a:solidFill>
                  </a:rPr>
                  <a:t>xi</a:t>
                </a:r>
                <a:r>
                  <a:rPr lang="zh-CN" altLang="en-US" sz="3200" b="1" dirty="0" smtClean="0">
                    <a:solidFill>
                      <a:schemeClr val="accent1">
                        <a:lumMod val="50000"/>
                      </a:schemeClr>
                    </a:solidFill>
                  </a:rPr>
                  <a:t>的偏导数是</a:t>
                </a:r>
                <a:r>
                  <a:rPr lang="en-US" altLang="zh-CN" sz="3200" b="1" dirty="0" smtClean="0">
                    <a:solidFill>
                      <a:schemeClr val="accent1">
                        <a:lumMod val="50000"/>
                      </a:schemeClr>
                    </a:solidFill>
                  </a:rPr>
                  <a:t>:</a:t>
                </a:r>
              </a:p>
              <a:p>
                <a:pPr>
                  <a:lnSpc>
                    <a:spcPct val="150000"/>
                  </a:lnSpc>
                  <a:spcBef>
                    <a:spcPts val="1200"/>
                  </a:spcBef>
                </a:pPr>
                <a:r>
                  <a:rPr lang="en-US" altLang="zh-CN" sz="3200" b="1" dirty="0" smtClean="0">
                    <a:solidFill>
                      <a:schemeClr val="accent1">
                        <a:lumMod val="50000"/>
                      </a:schemeClr>
                    </a:solidFill>
                  </a:rPr>
                  <a:t>                      </a:t>
                </a:r>
                <a14:m>
                  <m:oMath xmlns:m="http://schemas.openxmlformats.org/officeDocument/2006/math">
                    <m:f>
                      <m:fPr>
                        <m:ctrlPr>
                          <a:rPr lang="en-US" altLang="zh-CN" sz="3200" b="1" i="1" smtClean="0">
                            <a:solidFill>
                              <a:schemeClr val="accent1">
                                <a:lumMod val="50000"/>
                              </a:schemeClr>
                            </a:solidFill>
                            <a:latin typeface="Cambria Math" panose="02040503050406030204" pitchFamily="18" charset="0"/>
                          </a:rPr>
                        </m:ctrlPr>
                      </m:fPr>
                      <m:num>
                        <m:r>
                          <a:rPr lang="zh-CN" altLang="en-US" sz="3200" b="1" i="1" smtClean="0">
                            <a:solidFill>
                              <a:schemeClr val="accent1">
                                <a:lumMod val="50000"/>
                              </a:schemeClr>
                            </a:solidFill>
                            <a:latin typeface="Cambria Math" panose="02040503050406030204" pitchFamily="18" charset="0"/>
                          </a:rPr>
                          <m:t>𝝏</m:t>
                        </m:r>
                        <m:r>
                          <a:rPr lang="en-US" altLang="zh-CN" sz="3200" b="1" i="1" smtClean="0">
                            <a:solidFill>
                              <a:schemeClr val="accent1">
                                <a:lumMod val="50000"/>
                              </a:schemeClr>
                            </a:solidFill>
                            <a:latin typeface="Cambria Math" panose="02040503050406030204" pitchFamily="18" charset="0"/>
                          </a:rPr>
                          <m:t>𝒇</m:t>
                        </m:r>
                      </m:num>
                      <m:den>
                        <m:r>
                          <a:rPr lang="zh-CN" altLang="en-US" sz="3200" b="1" i="1" smtClean="0">
                            <a:solidFill>
                              <a:schemeClr val="accent1">
                                <a:lumMod val="50000"/>
                              </a:schemeClr>
                            </a:solidFill>
                            <a:latin typeface="Cambria Math" panose="02040503050406030204" pitchFamily="18" charset="0"/>
                          </a:rPr>
                          <m:t>𝝏</m:t>
                        </m:r>
                        <m:r>
                          <a:rPr lang="en-US" altLang="zh-CN" sz="3200" b="1" i="1" smtClean="0">
                            <a:solidFill>
                              <a:schemeClr val="accent1">
                                <a:lumMod val="50000"/>
                              </a:schemeClr>
                            </a:solidFill>
                            <a:latin typeface="Cambria Math" panose="02040503050406030204" pitchFamily="18" charset="0"/>
                          </a:rPr>
                          <m:t>𝒙</m:t>
                        </m:r>
                        <m:r>
                          <a:rPr lang="en-US" altLang="zh-CN" sz="3200" b="1" i="1" baseline="-25000" smtClean="0">
                            <a:solidFill>
                              <a:schemeClr val="accent1">
                                <a:lumMod val="50000"/>
                              </a:schemeClr>
                            </a:solidFill>
                            <a:latin typeface="Cambria Math" panose="02040503050406030204" pitchFamily="18" charset="0"/>
                          </a:rPr>
                          <m:t>𝒊</m:t>
                        </m:r>
                      </m:den>
                    </m:f>
                    <m:r>
                      <a:rPr lang="en-US" altLang="zh-CN" sz="3200" b="1" i="1" smtClean="0">
                        <a:solidFill>
                          <a:schemeClr val="accent1">
                            <a:lumMod val="50000"/>
                          </a:schemeClr>
                        </a:solidFill>
                        <a:latin typeface="Cambria Math" panose="02040503050406030204" pitchFamily="18" charset="0"/>
                      </a:rPr>
                      <m:t>=</m:t>
                    </m:r>
                    <m:nary>
                      <m:naryPr>
                        <m:chr m:val="∑"/>
                        <m:ctrlPr>
                          <a:rPr lang="en-US" altLang="zh-CN" sz="3200" b="1" i="1" smtClean="0">
                            <a:solidFill>
                              <a:schemeClr val="accent1">
                                <a:lumMod val="50000"/>
                              </a:schemeClr>
                            </a:solidFill>
                            <a:latin typeface="Cambria Math" panose="02040503050406030204" pitchFamily="18" charset="0"/>
                          </a:rPr>
                        </m:ctrlPr>
                      </m:naryPr>
                      <m:sub>
                        <m:r>
                          <m:rPr>
                            <m:brk m:alnAt="23"/>
                          </m:rPr>
                          <a:rPr lang="en-US" altLang="zh-CN" sz="3200" b="1" i="1" smtClean="0">
                            <a:solidFill>
                              <a:schemeClr val="accent1">
                                <a:lumMod val="50000"/>
                              </a:schemeClr>
                            </a:solidFill>
                            <a:latin typeface="Cambria Math" panose="02040503050406030204" pitchFamily="18" charset="0"/>
                          </a:rPr>
                          <m:t>𝒌</m:t>
                        </m:r>
                        <m:r>
                          <a:rPr lang="en-US" altLang="zh-CN" sz="3200" b="1" i="1" smtClean="0">
                            <a:solidFill>
                              <a:schemeClr val="accent1">
                                <a:lumMod val="50000"/>
                              </a:schemeClr>
                            </a:solidFill>
                            <a:latin typeface="Cambria Math" panose="02040503050406030204" pitchFamily="18" charset="0"/>
                          </a:rPr>
                          <m:t>=</m:t>
                        </m:r>
                        <m:r>
                          <a:rPr lang="en-US" altLang="zh-CN" sz="3200" b="1" i="1" smtClean="0">
                            <a:solidFill>
                              <a:schemeClr val="accent1">
                                <a:lumMod val="50000"/>
                              </a:schemeClr>
                            </a:solidFill>
                            <a:latin typeface="Cambria Math" panose="02040503050406030204" pitchFamily="18" charset="0"/>
                          </a:rPr>
                          <m:t>𝟏</m:t>
                        </m:r>
                      </m:sub>
                      <m:sup>
                        <m:r>
                          <a:rPr lang="en-US" altLang="zh-CN" sz="3200" b="1" i="1" smtClean="0">
                            <a:solidFill>
                              <a:schemeClr val="accent1">
                                <a:lumMod val="50000"/>
                              </a:schemeClr>
                            </a:solidFill>
                            <a:latin typeface="Cambria Math" panose="02040503050406030204" pitchFamily="18" charset="0"/>
                          </a:rPr>
                          <m:t>𝒎</m:t>
                        </m:r>
                      </m:sup>
                      <m:e>
                        <m:f>
                          <m:fPr>
                            <m:ctrlPr>
                              <a:rPr lang="en-US" altLang="zh-CN" sz="3200" b="1" i="1" smtClean="0">
                                <a:solidFill>
                                  <a:schemeClr val="accent1">
                                    <a:lumMod val="50000"/>
                                  </a:schemeClr>
                                </a:solidFill>
                                <a:latin typeface="Cambria Math" panose="02040503050406030204" pitchFamily="18" charset="0"/>
                              </a:rPr>
                            </m:ctrlPr>
                          </m:fPr>
                          <m:num>
                            <m:r>
                              <a:rPr lang="zh-CN" altLang="en-US" sz="3200" b="1" i="1" smtClean="0">
                                <a:solidFill>
                                  <a:schemeClr val="accent1">
                                    <a:lumMod val="50000"/>
                                  </a:schemeClr>
                                </a:solidFill>
                                <a:latin typeface="Cambria Math" panose="02040503050406030204" pitchFamily="18" charset="0"/>
                              </a:rPr>
                              <m:t>𝝏</m:t>
                            </m:r>
                            <m:r>
                              <a:rPr lang="en-US" altLang="zh-CN" sz="3200" b="1" i="1" smtClean="0">
                                <a:solidFill>
                                  <a:schemeClr val="accent1">
                                    <a:lumMod val="50000"/>
                                  </a:schemeClr>
                                </a:solidFill>
                                <a:latin typeface="Cambria Math" panose="02040503050406030204" pitchFamily="18" charset="0"/>
                              </a:rPr>
                              <m:t>𝒇</m:t>
                            </m:r>
                          </m:num>
                          <m:den>
                            <m:r>
                              <a:rPr lang="zh-CN" altLang="en-US" sz="3200" b="1" i="1" smtClean="0">
                                <a:solidFill>
                                  <a:schemeClr val="accent1">
                                    <a:lumMod val="50000"/>
                                  </a:schemeClr>
                                </a:solidFill>
                                <a:latin typeface="Cambria Math" panose="02040503050406030204" pitchFamily="18" charset="0"/>
                              </a:rPr>
                              <m:t>𝝏</m:t>
                            </m:r>
                            <m:r>
                              <a:rPr lang="en-US" altLang="zh-CN" sz="3200" b="1" i="1" smtClean="0">
                                <a:solidFill>
                                  <a:schemeClr val="accent1">
                                    <a:lumMod val="50000"/>
                                  </a:schemeClr>
                                </a:solidFill>
                                <a:latin typeface="Cambria Math" panose="02040503050406030204" pitchFamily="18" charset="0"/>
                              </a:rPr>
                              <m:t>𝒖</m:t>
                            </m:r>
                            <m:r>
                              <a:rPr lang="en-US" altLang="zh-CN" sz="3200" b="1" i="1" baseline="-25000" smtClean="0">
                                <a:solidFill>
                                  <a:schemeClr val="accent1">
                                    <a:lumMod val="50000"/>
                                  </a:schemeClr>
                                </a:solidFill>
                                <a:latin typeface="Cambria Math" panose="02040503050406030204" pitchFamily="18" charset="0"/>
                              </a:rPr>
                              <m:t>𝒌</m:t>
                            </m:r>
                          </m:den>
                        </m:f>
                        <m:f>
                          <m:fPr>
                            <m:ctrlPr>
                              <a:rPr lang="en-US" altLang="zh-CN" sz="3200" b="1" i="1" smtClean="0">
                                <a:solidFill>
                                  <a:schemeClr val="accent1">
                                    <a:lumMod val="50000"/>
                                  </a:schemeClr>
                                </a:solidFill>
                                <a:latin typeface="Cambria Math" panose="02040503050406030204" pitchFamily="18" charset="0"/>
                              </a:rPr>
                            </m:ctrlPr>
                          </m:fPr>
                          <m:num>
                            <m:r>
                              <a:rPr lang="zh-CN" altLang="en-US" sz="3200" b="1" i="1" smtClean="0">
                                <a:solidFill>
                                  <a:schemeClr val="accent1">
                                    <a:lumMod val="50000"/>
                                  </a:schemeClr>
                                </a:solidFill>
                                <a:latin typeface="Cambria Math" panose="02040503050406030204" pitchFamily="18" charset="0"/>
                              </a:rPr>
                              <m:t>𝝏</m:t>
                            </m:r>
                            <m:r>
                              <a:rPr lang="en-US" altLang="zh-CN" sz="3200" b="1" i="1" smtClean="0">
                                <a:solidFill>
                                  <a:schemeClr val="accent1">
                                    <a:lumMod val="50000"/>
                                  </a:schemeClr>
                                </a:solidFill>
                                <a:latin typeface="Cambria Math" panose="02040503050406030204" pitchFamily="18" charset="0"/>
                              </a:rPr>
                              <m:t>𝒖</m:t>
                            </m:r>
                            <m:r>
                              <a:rPr lang="en-US" altLang="zh-CN" sz="3200" b="1" i="1" baseline="-25000" smtClean="0">
                                <a:solidFill>
                                  <a:schemeClr val="accent1">
                                    <a:lumMod val="50000"/>
                                  </a:schemeClr>
                                </a:solidFill>
                                <a:latin typeface="Cambria Math" panose="02040503050406030204" pitchFamily="18" charset="0"/>
                              </a:rPr>
                              <m:t>𝒌</m:t>
                            </m:r>
                          </m:num>
                          <m:den>
                            <m:r>
                              <a:rPr lang="zh-CN" altLang="en-US" sz="3200" b="1" i="1" smtClean="0">
                                <a:solidFill>
                                  <a:schemeClr val="accent1">
                                    <a:lumMod val="50000"/>
                                  </a:schemeClr>
                                </a:solidFill>
                                <a:latin typeface="Cambria Math" panose="02040503050406030204" pitchFamily="18" charset="0"/>
                              </a:rPr>
                              <m:t>𝝏</m:t>
                            </m:r>
                            <m:r>
                              <a:rPr lang="en-US" altLang="zh-CN" sz="3200" b="1" i="1" smtClean="0">
                                <a:solidFill>
                                  <a:schemeClr val="accent1">
                                    <a:lumMod val="50000"/>
                                  </a:schemeClr>
                                </a:solidFill>
                                <a:latin typeface="Cambria Math" panose="02040503050406030204" pitchFamily="18" charset="0"/>
                              </a:rPr>
                              <m:t>𝒙</m:t>
                            </m:r>
                            <m:r>
                              <a:rPr lang="en-US" altLang="zh-CN" sz="3200" b="1" i="1" baseline="-25000" smtClean="0">
                                <a:solidFill>
                                  <a:schemeClr val="accent1">
                                    <a:lumMod val="50000"/>
                                  </a:schemeClr>
                                </a:solidFill>
                                <a:latin typeface="Cambria Math" panose="02040503050406030204" pitchFamily="18" charset="0"/>
                              </a:rPr>
                              <m:t>𝒊</m:t>
                            </m:r>
                          </m:den>
                        </m:f>
                      </m:e>
                    </m:nary>
                  </m:oMath>
                </a14:m>
                <a:r>
                  <a:rPr lang="zh-CN" altLang="en-US" sz="3200" b="1" dirty="0" smtClean="0">
                    <a:solidFill>
                      <a:schemeClr val="accent1">
                        <a:lumMod val="50000"/>
                      </a:schemeClr>
                    </a:solidFill>
                  </a:rPr>
                  <a:t>，（</a:t>
                </a:r>
                <a:r>
                  <a:rPr lang="en-US" altLang="zh-CN" sz="3200" b="1" dirty="0" err="1" smtClean="0">
                    <a:solidFill>
                      <a:schemeClr val="accent1">
                        <a:lumMod val="50000"/>
                      </a:schemeClr>
                    </a:solidFill>
                  </a:rPr>
                  <a:t>i</a:t>
                </a:r>
                <a:r>
                  <a:rPr lang="en-US" altLang="zh-CN" sz="3200" b="1" dirty="0" smtClean="0">
                    <a:solidFill>
                      <a:schemeClr val="accent1">
                        <a:lumMod val="50000"/>
                      </a:schemeClr>
                    </a:solidFill>
                  </a:rPr>
                  <a:t>=1,2…n</a:t>
                </a:r>
                <a:r>
                  <a:rPr lang="zh-CN" altLang="en-US" sz="3200" b="1" dirty="0" smtClean="0">
                    <a:solidFill>
                      <a:schemeClr val="accent1">
                        <a:lumMod val="50000"/>
                      </a:schemeClr>
                    </a:solidFill>
                  </a:rPr>
                  <a:t>）</a:t>
                </a:r>
                <a:endParaRPr lang="zh-CN" altLang="en-US" sz="3200" b="1" dirty="0">
                  <a:solidFill>
                    <a:schemeClr val="accent1">
                      <a:lumMod val="50000"/>
                    </a:schemeClr>
                  </a:solidFill>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179512" y="1210426"/>
                <a:ext cx="8712968" cy="5242910"/>
              </a:xfrm>
              <a:prstGeom prst="rect">
                <a:avLst/>
              </a:prstGeom>
              <a:blipFill>
                <a:blip r:embed="rId2"/>
                <a:stretch>
                  <a:fillRect l="-1748" r="-1748" b="-581"/>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a:xfrm>
            <a:off x="0" y="476250"/>
            <a:ext cx="7772400" cy="762000"/>
          </a:xfrm>
        </p:spPr>
        <p:txBody>
          <a:bodyPr/>
          <a:lstStyle/>
          <a:p>
            <a:pPr algn="l"/>
            <a:r>
              <a:rPr lang="en-US" altLang="zh-CN">
                <a:solidFill>
                  <a:srgbClr val="FF0000"/>
                </a:solidFill>
                <a:latin typeface="隶书" panose="02010509060101010101" pitchFamily="49" charset="-122"/>
                <a:ea typeface="隶书" panose="02010509060101010101" pitchFamily="49" charset="-122"/>
              </a:rPr>
              <a:t>5.2 BP</a:t>
            </a:r>
            <a:r>
              <a:rPr lang="zh-CN" altLang="en-US">
                <a:solidFill>
                  <a:srgbClr val="FF0000"/>
                </a:solidFill>
                <a:latin typeface="隶书" panose="02010509060101010101" pitchFamily="49" charset="-122"/>
                <a:ea typeface="隶书" panose="02010509060101010101" pitchFamily="49" charset="-122"/>
              </a:rPr>
              <a:t>神经网络</a:t>
            </a:r>
            <a:r>
              <a:rPr lang="zh-CN" altLang="en-US" sz="4000" b="1">
                <a:solidFill>
                  <a:srgbClr val="FF0000"/>
                </a:solidFill>
                <a:ea typeface="隶书" panose="02010509060101010101" pitchFamily="49" charset="-122"/>
              </a:rPr>
              <a:t>（续十二）</a:t>
            </a:r>
          </a:p>
        </p:txBody>
      </p:sp>
      <p:sp>
        <p:nvSpPr>
          <p:cNvPr id="146435" name="Rectangle 3"/>
          <p:cNvSpPr>
            <a:spLocks noGrp="1" noChangeArrowheads="1"/>
          </p:cNvSpPr>
          <p:nvPr>
            <p:ph type="body" idx="1"/>
          </p:nvPr>
        </p:nvSpPr>
        <p:spPr>
          <a:xfrm>
            <a:off x="179388" y="1484313"/>
            <a:ext cx="7772400" cy="649287"/>
          </a:xfrm>
        </p:spPr>
        <p:txBody>
          <a:bodyPr/>
          <a:lstStyle/>
          <a:p>
            <a:pPr>
              <a:buFontTx/>
              <a:buNone/>
            </a:pPr>
            <a:r>
              <a:rPr lang="zh-CN" altLang="en-US" sz="2000" b="1"/>
              <a:t>则有：</a:t>
            </a:r>
          </a:p>
          <a:p>
            <a:pPr>
              <a:buFontTx/>
              <a:buNone/>
            </a:pPr>
            <a:endParaRPr lang="en-US" altLang="zh-CN"/>
          </a:p>
        </p:txBody>
      </p:sp>
      <p:graphicFrame>
        <p:nvGraphicFramePr>
          <p:cNvPr id="146437" name="Object 5"/>
          <p:cNvGraphicFramePr>
            <a:graphicFrameLocks noChangeAspect="1"/>
          </p:cNvGraphicFramePr>
          <p:nvPr/>
        </p:nvGraphicFramePr>
        <p:xfrm>
          <a:off x="1323975" y="1916113"/>
          <a:ext cx="4040188" cy="958850"/>
        </p:xfrm>
        <a:graphic>
          <a:graphicData uri="http://schemas.openxmlformats.org/presentationml/2006/ole">
            <mc:AlternateContent xmlns:mc="http://schemas.openxmlformats.org/markup-compatibility/2006">
              <mc:Choice xmlns:v="urn:schemas-microsoft-com:vml" Requires="v">
                <p:oleObj spid="_x0000_s146758" name="公式" r:id="rId3" imgW="1574640" imgH="431640" progId="Equation.3">
                  <p:embed/>
                </p:oleObj>
              </mc:Choice>
              <mc:Fallback>
                <p:oleObj name="公式" r:id="rId3" imgW="1574640" imgH="43164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3975" y="1916113"/>
                        <a:ext cx="4040188" cy="958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6441" name="Rectangle 9"/>
          <p:cNvSpPr>
            <a:spLocks noChangeArrowheads="1"/>
          </p:cNvSpPr>
          <p:nvPr/>
        </p:nvSpPr>
        <p:spPr bwMode="auto">
          <a:xfrm>
            <a:off x="1116013" y="2420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46442" name="Text Box 10"/>
          <p:cNvSpPr txBox="1">
            <a:spLocks noChangeArrowheads="1"/>
          </p:cNvSpPr>
          <p:nvPr/>
        </p:nvSpPr>
        <p:spPr bwMode="auto">
          <a:xfrm>
            <a:off x="430213" y="2924175"/>
            <a:ext cx="87137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anose="02020603050405020304" pitchFamily="18" charset="0"/>
                <a:ea typeface="宋体" panose="02010600030101010101" pitchFamily="2" charset="-122"/>
              </a:defRPr>
            </a:lvl1pPr>
            <a:lvl2pPr>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000" b="1" dirty="0">
                <a:solidFill>
                  <a:srgbClr val="FF0000"/>
                </a:solidFill>
              </a:rPr>
              <a:t>总结：</a:t>
            </a:r>
            <a:r>
              <a:rPr lang="zh-CN" altLang="en-US" sz="2000" b="1" dirty="0"/>
              <a:t>将样本标记</a:t>
            </a:r>
            <a:r>
              <a:rPr lang="en-US" altLang="zh-CN" sz="2000" b="1" dirty="0"/>
              <a:t>p</a:t>
            </a:r>
            <a:r>
              <a:rPr lang="zh-CN" altLang="en-US" sz="2000" b="1" dirty="0"/>
              <a:t>记入公式后，</a:t>
            </a:r>
            <a:r>
              <a:rPr lang="zh-CN" altLang="en-US" sz="2000" b="1" dirty="0">
                <a:solidFill>
                  <a:srgbClr val="FF0000"/>
                </a:solidFill>
              </a:rPr>
              <a:t>对于输出层节点</a:t>
            </a:r>
            <a:r>
              <a:rPr lang="en-US" altLang="zh-CN" sz="2000" b="1" dirty="0">
                <a:solidFill>
                  <a:srgbClr val="FF0000"/>
                </a:solidFill>
              </a:rPr>
              <a:t>k</a:t>
            </a:r>
            <a:r>
              <a:rPr lang="zh-CN" altLang="en-US" sz="2000" b="1" dirty="0">
                <a:solidFill>
                  <a:srgbClr val="FF0000"/>
                </a:solidFill>
              </a:rPr>
              <a:t>，有：</a:t>
            </a:r>
          </a:p>
        </p:txBody>
      </p:sp>
      <p:sp>
        <p:nvSpPr>
          <p:cNvPr id="146444" name="Rectangle 12"/>
          <p:cNvSpPr>
            <a:spLocks noChangeArrowheads="1"/>
          </p:cNvSpPr>
          <p:nvPr/>
        </p:nvSpPr>
        <p:spPr bwMode="auto">
          <a:xfrm>
            <a:off x="0" y="3309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46443" name="Object 11"/>
          <p:cNvGraphicFramePr>
            <a:graphicFrameLocks noChangeAspect="1"/>
          </p:cNvGraphicFramePr>
          <p:nvPr>
            <p:extLst>
              <p:ext uri="{D42A27DB-BD31-4B8C-83A1-F6EECF244321}">
                <p14:modId xmlns:p14="http://schemas.microsoft.com/office/powerpoint/2010/main" val="2482563729"/>
              </p:ext>
            </p:extLst>
          </p:nvPr>
        </p:nvGraphicFramePr>
        <p:xfrm>
          <a:off x="251520" y="3500438"/>
          <a:ext cx="8712968" cy="596900"/>
        </p:xfrm>
        <a:graphic>
          <a:graphicData uri="http://schemas.openxmlformats.org/presentationml/2006/ole">
            <mc:AlternateContent xmlns:mc="http://schemas.openxmlformats.org/markup-compatibility/2006">
              <mc:Choice xmlns:v="urn:schemas-microsoft-com:vml" Requires="v">
                <p:oleObj spid="_x0000_s146759" name="公式" r:id="rId5" imgW="4025880" imgH="241200" progId="Equation.3">
                  <p:embed/>
                </p:oleObj>
              </mc:Choice>
              <mc:Fallback>
                <p:oleObj name="公式" r:id="rId5" imgW="4025880" imgH="241200" progId="Equation.3">
                  <p:embed/>
                  <p:pic>
                    <p:nvPicPr>
                      <p:cNvPr id="0" name="Object 11"/>
                      <p:cNvPicPr>
                        <a:picLocks noChangeAspect="1" noChangeArrowheads="1"/>
                      </p:cNvPicPr>
                      <p:nvPr/>
                    </p:nvPicPr>
                    <p:blipFill>
                      <a:blip r:embed="rId6"/>
                      <a:srcRect/>
                      <a:stretch>
                        <a:fillRect/>
                      </a:stretch>
                    </p:blipFill>
                    <p:spPr bwMode="auto">
                      <a:xfrm>
                        <a:off x="251520" y="3500438"/>
                        <a:ext cx="8712968" cy="596900"/>
                      </a:xfrm>
                      <a:prstGeom prst="rect">
                        <a:avLst/>
                      </a:prstGeom>
                      <a:noFill/>
                      <a:extLst/>
                    </p:spPr>
                  </p:pic>
                </p:oleObj>
              </mc:Fallback>
            </mc:AlternateContent>
          </a:graphicData>
        </a:graphic>
      </p:graphicFrame>
      <p:sp>
        <p:nvSpPr>
          <p:cNvPr id="146445" name="Text Box 13"/>
          <p:cNvSpPr txBox="1">
            <a:spLocks noChangeArrowheads="1"/>
          </p:cNvSpPr>
          <p:nvPr/>
        </p:nvSpPr>
        <p:spPr bwMode="auto">
          <a:xfrm>
            <a:off x="468313" y="4365625"/>
            <a:ext cx="48958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anose="02020603050405020304" pitchFamily="18" charset="0"/>
                <a:ea typeface="宋体" panose="02010600030101010101" pitchFamily="2" charset="-122"/>
              </a:defRPr>
            </a:lvl1pPr>
            <a:lvl2pPr>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000" b="1" dirty="0">
                <a:solidFill>
                  <a:srgbClr val="FF0000"/>
                </a:solidFill>
              </a:rPr>
              <a:t>对于隐藏层节点</a:t>
            </a:r>
            <a:r>
              <a:rPr lang="en-US" altLang="zh-CN" sz="2000" b="1" dirty="0">
                <a:solidFill>
                  <a:srgbClr val="FF0000"/>
                </a:solidFill>
              </a:rPr>
              <a:t>j,</a:t>
            </a:r>
            <a:r>
              <a:rPr lang="zh-CN" altLang="en-US" sz="2000" b="1" dirty="0">
                <a:solidFill>
                  <a:srgbClr val="FF0000"/>
                </a:solidFill>
              </a:rPr>
              <a:t>有：</a:t>
            </a:r>
          </a:p>
        </p:txBody>
      </p:sp>
      <p:sp>
        <p:nvSpPr>
          <p:cNvPr id="146447" name="Rectangle 15"/>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46446" name="Object 14"/>
          <p:cNvGraphicFramePr>
            <a:graphicFrameLocks noChangeAspect="1"/>
          </p:cNvGraphicFramePr>
          <p:nvPr/>
        </p:nvGraphicFramePr>
        <p:xfrm>
          <a:off x="423863" y="4941888"/>
          <a:ext cx="8569325" cy="895350"/>
        </p:xfrm>
        <a:graphic>
          <a:graphicData uri="http://schemas.openxmlformats.org/presentationml/2006/ole">
            <mc:AlternateContent xmlns:mc="http://schemas.openxmlformats.org/markup-compatibility/2006">
              <mc:Choice xmlns:v="urn:schemas-microsoft-com:vml" Requires="v">
                <p:oleObj spid="_x0000_s146760" name="公式" r:id="rId7" imgW="3682800" imgH="431640" progId="Equation.3">
                  <p:embed/>
                </p:oleObj>
              </mc:Choice>
              <mc:Fallback>
                <p:oleObj name="公式" r:id="rId7" imgW="3682800" imgH="431640"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3863" y="4941888"/>
                        <a:ext cx="8569325" cy="895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6448" name="Text Box 16"/>
          <p:cNvSpPr txBox="1">
            <a:spLocks noChangeArrowheads="1"/>
          </p:cNvSpPr>
          <p:nvPr/>
        </p:nvSpPr>
        <p:spPr bwMode="auto">
          <a:xfrm>
            <a:off x="0" y="6021388"/>
            <a:ext cx="914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anose="02020603050405020304" pitchFamily="18" charset="0"/>
                <a:ea typeface="宋体" panose="02010600030101010101" pitchFamily="2" charset="-122"/>
              </a:defRPr>
            </a:lvl1pPr>
            <a:lvl2pPr>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000" b="1"/>
              <a:t>式中</a:t>
            </a:r>
            <a:r>
              <a:rPr lang="en-US" altLang="zh-CN" sz="2000" b="1"/>
              <a:t>,O</a:t>
            </a:r>
            <a:r>
              <a:rPr lang="en-US" altLang="zh-CN" sz="2000" b="1" baseline="-25000"/>
              <a:t>pk</a:t>
            </a:r>
            <a:r>
              <a:rPr lang="zh-CN" altLang="en-US" sz="2000" b="1"/>
              <a:t>是输出节点</a:t>
            </a:r>
            <a:r>
              <a:rPr lang="en-US" altLang="zh-CN" sz="2000" b="1"/>
              <a:t>k</a:t>
            </a:r>
            <a:r>
              <a:rPr lang="zh-CN" altLang="en-US" sz="2000" b="1"/>
              <a:t>的输出，</a:t>
            </a:r>
            <a:r>
              <a:rPr lang="en-US" altLang="zh-CN" sz="2000" b="1"/>
              <a:t>O</a:t>
            </a:r>
            <a:r>
              <a:rPr lang="en-US" altLang="zh-CN" sz="2000" b="1" baseline="-25000"/>
              <a:t>pj</a:t>
            </a:r>
            <a:r>
              <a:rPr lang="zh-CN" altLang="en-US" sz="2000" b="1"/>
              <a:t>是隐含节点</a:t>
            </a:r>
            <a:r>
              <a:rPr lang="en-US" altLang="zh-CN" sz="2000" b="1"/>
              <a:t>j</a:t>
            </a:r>
            <a:r>
              <a:rPr lang="zh-CN" altLang="en-US" sz="2000" b="1"/>
              <a:t>的输出，</a:t>
            </a:r>
            <a:r>
              <a:rPr lang="en-US" altLang="zh-CN" sz="2000" b="1"/>
              <a:t>O</a:t>
            </a:r>
            <a:r>
              <a:rPr lang="en-US" altLang="zh-CN" sz="2000" b="1" baseline="-25000"/>
              <a:t>pi</a:t>
            </a:r>
            <a:r>
              <a:rPr lang="zh-CN" altLang="en-US" sz="2000" b="1"/>
              <a:t>是输入节点</a:t>
            </a:r>
            <a:r>
              <a:rPr lang="en-US" altLang="zh-CN" sz="2000" b="1"/>
              <a:t>i</a:t>
            </a:r>
            <a:r>
              <a:rPr lang="zh-CN" altLang="en-US" sz="2000" b="1"/>
              <a:t>的输出。</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304800" y="381000"/>
            <a:ext cx="8153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神经网络（续十三）</a:t>
            </a:r>
          </a:p>
        </p:txBody>
      </p:sp>
      <p:sp>
        <p:nvSpPr>
          <p:cNvPr id="102403" name="Rectangle 3"/>
          <p:cNvSpPr>
            <a:spLocks noGrp="1" noChangeArrowheads="1"/>
          </p:cNvSpPr>
          <p:nvPr>
            <p:ph type="body" idx="1"/>
          </p:nvPr>
        </p:nvSpPr>
        <p:spPr>
          <a:xfrm>
            <a:off x="228600" y="1447800"/>
            <a:ext cx="8229600" cy="4648200"/>
          </a:xfrm>
        </p:spPr>
        <p:txBody>
          <a:bodyPr/>
          <a:lstStyle/>
          <a:p>
            <a:pPr>
              <a:lnSpc>
                <a:spcPct val="90000"/>
              </a:lnSpc>
              <a:buFontTx/>
              <a:buNone/>
            </a:pPr>
            <a:r>
              <a:rPr lang="en-US" altLang="zh-CN" sz="2400" dirty="0">
                <a:latin typeface="隶书" panose="02010509060101010101" pitchFamily="49" charset="-122"/>
                <a:ea typeface="隶书" panose="02010509060101010101" pitchFamily="49" charset="-122"/>
              </a:rPr>
              <a:t>3</a:t>
            </a:r>
            <a:r>
              <a:rPr lang="zh-CN" altLang="en-US" sz="2400" dirty="0">
                <a:latin typeface="隶书" panose="02010509060101010101" pitchFamily="49" charset="-122"/>
                <a:ea typeface="隶书" panose="02010509060101010101" pitchFamily="49" charset="-122"/>
              </a:rPr>
              <a:t>、偏倚（阈值）调整</a:t>
            </a:r>
          </a:p>
          <a:p>
            <a:pPr>
              <a:lnSpc>
                <a:spcPct val="90000"/>
              </a:lnSpc>
              <a:buFontTx/>
              <a:buNone/>
            </a:pPr>
            <a:r>
              <a:rPr lang="zh-CN" altLang="en-US" sz="2400" dirty="0"/>
              <a:t>◆偏倚有两种调整方法：实例更新和周期更新</a:t>
            </a:r>
          </a:p>
          <a:p>
            <a:pPr>
              <a:lnSpc>
                <a:spcPct val="90000"/>
              </a:lnSpc>
              <a:buFontTx/>
              <a:buNone/>
            </a:pPr>
            <a:r>
              <a:rPr lang="zh-CN" altLang="en-US" sz="2400" dirty="0"/>
              <a:t>◆实例更新</a:t>
            </a:r>
            <a:r>
              <a:rPr lang="en-US" altLang="zh-CN" sz="2400" dirty="0"/>
              <a:t>(case update) </a:t>
            </a:r>
            <a:r>
              <a:rPr lang="zh-CN" altLang="en-US" sz="2400" dirty="0"/>
              <a:t>：每处理一个元组就更新偏倚。更新公式：</a:t>
            </a:r>
          </a:p>
          <a:p>
            <a:pPr>
              <a:lnSpc>
                <a:spcPct val="90000"/>
              </a:lnSpc>
              <a:buFontTx/>
              <a:buNone/>
            </a:pPr>
            <a:r>
              <a:rPr lang="zh-CN" altLang="en-US" sz="2400" dirty="0"/>
              <a:t>                  </a:t>
            </a:r>
          </a:p>
          <a:p>
            <a:pPr>
              <a:lnSpc>
                <a:spcPct val="90000"/>
              </a:lnSpc>
              <a:buFontTx/>
              <a:buNone/>
            </a:pPr>
            <a:endParaRPr lang="zh-CN" altLang="en-US" sz="2400" dirty="0"/>
          </a:p>
          <a:p>
            <a:pPr>
              <a:lnSpc>
                <a:spcPct val="90000"/>
              </a:lnSpc>
              <a:buFontTx/>
              <a:buNone/>
            </a:pPr>
            <a:endParaRPr lang="zh-CN" altLang="en-US" sz="2400" dirty="0"/>
          </a:p>
          <a:p>
            <a:pPr>
              <a:lnSpc>
                <a:spcPct val="90000"/>
              </a:lnSpc>
              <a:buFontTx/>
              <a:buNone/>
            </a:pPr>
            <a:r>
              <a:rPr lang="zh-CN" altLang="en-US" sz="2400" dirty="0"/>
              <a:t>◆周期更新</a:t>
            </a:r>
            <a:r>
              <a:rPr lang="en-US" altLang="zh-CN" sz="2400" dirty="0"/>
              <a:t>(epoch update) </a:t>
            </a:r>
            <a:r>
              <a:rPr lang="zh-CN" altLang="en-US" sz="2400" dirty="0"/>
              <a:t>：偏倚的增量累积到变量中，可以在处理完训练集中的</a:t>
            </a:r>
            <a:r>
              <a:rPr lang="zh-CN" altLang="en-US" sz="2400" dirty="0" smtClean="0"/>
              <a:t>所有样本之后</a:t>
            </a:r>
            <a:r>
              <a:rPr lang="zh-CN" altLang="en-US" sz="2400" dirty="0"/>
              <a:t>再更新偏倚。</a:t>
            </a:r>
          </a:p>
          <a:p>
            <a:pPr>
              <a:lnSpc>
                <a:spcPct val="90000"/>
              </a:lnSpc>
              <a:buFontTx/>
              <a:buNone/>
            </a:pPr>
            <a:r>
              <a:rPr lang="zh-CN" altLang="en-US" sz="2400" dirty="0">
                <a:solidFill>
                  <a:srgbClr val="FF0000"/>
                </a:solidFill>
              </a:rPr>
              <a:t>注：</a:t>
            </a:r>
            <a:r>
              <a:rPr lang="zh-CN" altLang="en-US" sz="2400" dirty="0"/>
              <a:t>①扫描训练集的一次迭代是一个</a:t>
            </a:r>
            <a:r>
              <a:rPr lang="zh-CN" altLang="en-US" sz="2400" b="1" dirty="0"/>
              <a:t>周期</a:t>
            </a:r>
            <a:r>
              <a:rPr lang="zh-CN" altLang="en-US" sz="2400" dirty="0"/>
              <a:t>。</a:t>
            </a:r>
          </a:p>
          <a:p>
            <a:pPr>
              <a:lnSpc>
                <a:spcPct val="90000"/>
              </a:lnSpc>
              <a:buFontTx/>
              <a:buNone/>
            </a:pPr>
            <a:r>
              <a:rPr lang="zh-CN" altLang="en-US" sz="2400" dirty="0"/>
              <a:t>        ②理论上，后向传播的数学推导使用周期更新，而实践中实例更新更常见，因为它通常产生更准确的结果。</a:t>
            </a:r>
          </a:p>
        </p:txBody>
      </p:sp>
      <p:sp>
        <p:nvSpPr>
          <p:cNvPr id="102415"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02414" name="Object 14"/>
          <p:cNvGraphicFramePr>
            <a:graphicFrameLocks noChangeAspect="1"/>
          </p:cNvGraphicFramePr>
          <p:nvPr/>
        </p:nvGraphicFramePr>
        <p:xfrm>
          <a:off x="2700338" y="2924175"/>
          <a:ext cx="1943100" cy="1165225"/>
        </p:xfrm>
        <a:graphic>
          <a:graphicData uri="http://schemas.openxmlformats.org/presentationml/2006/ole">
            <mc:AlternateContent xmlns:mc="http://schemas.openxmlformats.org/markup-compatibility/2006">
              <mc:Choice xmlns:v="urn:schemas-microsoft-com:vml" Requires="v">
                <p:oleObj spid="_x0000_s102519" name="公式" r:id="rId3" imgW="812447" imgH="482391" progId="Equation.3">
                  <p:embed/>
                </p:oleObj>
              </mc:Choice>
              <mc:Fallback>
                <p:oleObj name="公式" r:id="rId3" imgW="812447" imgH="482391" progId="Equation.3">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0338" y="2924175"/>
                        <a:ext cx="1943100" cy="1165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179388" y="404813"/>
            <a:ext cx="8077200" cy="762000"/>
          </a:xfrm>
        </p:spPr>
        <p:txBody>
          <a:bodyPr/>
          <a:lstStyle/>
          <a:p>
            <a:pPr algn="l"/>
            <a:r>
              <a:rPr lang="en-US" altLang="zh-CN">
                <a:solidFill>
                  <a:srgbClr val="FF0000"/>
                </a:solidFill>
                <a:latin typeface="隶书" panose="02010509060101010101" pitchFamily="49" charset="-122"/>
                <a:ea typeface="隶书" panose="02010509060101010101" pitchFamily="49" charset="-122"/>
              </a:rPr>
              <a:t>5.2 BP</a:t>
            </a:r>
            <a:r>
              <a:rPr lang="zh-CN" altLang="en-US">
                <a:solidFill>
                  <a:srgbClr val="FF0000"/>
                </a:solidFill>
                <a:latin typeface="隶书" panose="02010509060101010101" pitchFamily="49" charset="-122"/>
                <a:ea typeface="隶书" panose="02010509060101010101" pitchFamily="49" charset="-122"/>
              </a:rPr>
              <a:t>神经网络</a:t>
            </a:r>
            <a:r>
              <a:rPr lang="zh-CN" altLang="en-US" sz="4000" b="1">
                <a:solidFill>
                  <a:srgbClr val="FF0000"/>
                </a:solidFill>
                <a:ea typeface="隶书" panose="02010509060101010101" pitchFamily="49" charset="-122"/>
              </a:rPr>
              <a:t>（十四）</a:t>
            </a:r>
          </a:p>
        </p:txBody>
      </p:sp>
      <p:sp>
        <p:nvSpPr>
          <p:cNvPr id="104453" name="Text Box 5"/>
          <p:cNvSpPr txBox="1">
            <a:spLocks noChangeArrowheads="1"/>
          </p:cNvSpPr>
          <p:nvPr/>
        </p:nvSpPr>
        <p:spPr bwMode="auto">
          <a:xfrm>
            <a:off x="250825" y="1341438"/>
            <a:ext cx="8382000" cy="5151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382588">
              <a:spcBef>
                <a:spcPct val="0"/>
              </a:spcBef>
              <a:defRPr kumimoji="1" sz="2400">
                <a:solidFill>
                  <a:schemeClr val="tx1"/>
                </a:solidFill>
                <a:latin typeface="Times New Roman" panose="02020603050405020304" pitchFamily="18" charset="0"/>
                <a:ea typeface="宋体" panose="02010600030101010101" pitchFamily="2" charset="-122"/>
              </a:defRPr>
            </a:lvl1pPr>
            <a:lvl2pPr marL="573088">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000" dirty="0">
                <a:solidFill>
                  <a:srgbClr val="006666"/>
                </a:solidFill>
              </a:rPr>
              <a:t>六、</a:t>
            </a:r>
            <a:r>
              <a:rPr lang="en-US" altLang="zh-CN" sz="2000" dirty="0">
                <a:solidFill>
                  <a:srgbClr val="006666"/>
                </a:solidFill>
              </a:rPr>
              <a:t>BP</a:t>
            </a:r>
            <a:r>
              <a:rPr lang="zh-CN" altLang="en-US" sz="2000" dirty="0">
                <a:solidFill>
                  <a:srgbClr val="006666"/>
                </a:solidFill>
              </a:rPr>
              <a:t>神经网络算法</a:t>
            </a:r>
          </a:p>
          <a:p>
            <a:pPr>
              <a:spcBef>
                <a:spcPct val="50000"/>
              </a:spcBef>
            </a:pPr>
            <a:r>
              <a:rPr lang="en-US" altLang="zh-CN" sz="2000" dirty="0">
                <a:solidFill>
                  <a:srgbClr val="006666"/>
                </a:solidFill>
              </a:rPr>
              <a:t>1</a:t>
            </a:r>
            <a:r>
              <a:rPr lang="zh-CN" altLang="en-US" sz="2000" dirty="0">
                <a:solidFill>
                  <a:srgbClr val="006666"/>
                </a:solidFill>
              </a:rPr>
              <a:t>、算法步骤：见书</a:t>
            </a:r>
            <a:r>
              <a:rPr lang="en-US" altLang="zh-CN" sz="2000" dirty="0">
                <a:solidFill>
                  <a:srgbClr val="006666"/>
                </a:solidFill>
              </a:rPr>
              <a:t>P214</a:t>
            </a:r>
          </a:p>
          <a:p>
            <a:pPr>
              <a:spcBef>
                <a:spcPct val="50000"/>
              </a:spcBef>
            </a:pPr>
            <a:r>
              <a:rPr lang="en-US" altLang="zh-CN" sz="2000" dirty="0">
                <a:solidFill>
                  <a:srgbClr val="006666"/>
                </a:solidFill>
              </a:rPr>
              <a:t>2</a:t>
            </a:r>
            <a:r>
              <a:rPr lang="zh-CN" altLang="en-US" sz="2000" dirty="0">
                <a:solidFill>
                  <a:srgbClr val="006666"/>
                </a:solidFill>
              </a:rPr>
              <a:t>、注意：</a:t>
            </a:r>
          </a:p>
          <a:p>
            <a:pPr>
              <a:spcBef>
                <a:spcPct val="20000"/>
              </a:spcBef>
            </a:pPr>
            <a:r>
              <a:rPr lang="zh-CN" altLang="en-US" sz="2000" dirty="0"/>
              <a:t>      ①</a:t>
            </a:r>
            <a:r>
              <a:rPr lang="zh-CN" altLang="en-US" sz="2000" b="1" dirty="0"/>
              <a:t>终止条件</a:t>
            </a:r>
            <a:r>
              <a:rPr lang="zh-CN" altLang="en-US" sz="2000" dirty="0"/>
              <a:t>：训练停止，如果</a:t>
            </a:r>
          </a:p>
          <a:p>
            <a:r>
              <a:rPr lang="zh-CN" altLang="en-US" sz="2000" dirty="0"/>
              <a:t>       </a:t>
            </a:r>
            <a:r>
              <a:rPr lang="en-US" altLang="zh-CN" sz="2800" dirty="0">
                <a:solidFill>
                  <a:srgbClr val="006666"/>
                </a:solidFill>
              </a:rPr>
              <a:t>·</a:t>
            </a:r>
            <a:r>
              <a:rPr lang="zh-CN" altLang="en-US" sz="2000" dirty="0"/>
              <a:t>前一周期所有的</a:t>
            </a:r>
            <a:r>
              <a:rPr lang="en-US" altLang="zh-CN" sz="2000" dirty="0" err="1"/>
              <a:t>Δ</a:t>
            </a:r>
            <a:r>
              <a:rPr lang="en-US" altLang="zh-CN" sz="2000" i="1" dirty="0" err="1"/>
              <a:t>w</a:t>
            </a:r>
            <a:r>
              <a:rPr lang="en-US" altLang="zh-CN" sz="2000" baseline="-25000" dirty="0" err="1"/>
              <a:t>ij</a:t>
            </a:r>
            <a:r>
              <a:rPr lang="zh-CN" altLang="en-US" sz="2000" dirty="0"/>
              <a:t>都小于某个特定的阈值，或</a:t>
            </a:r>
          </a:p>
          <a:p>
            <a:r>
              <a:rPr lang="zh-CN" altLang="en-US" sz="2000" dirty="0"/>
              <a:t>       </a:t>
            </a:r>
            <a:r>
              <a:rPr lang="en-US" altLang="zh-CN" sz="2800" dirty="0">
                <a:solidFill>
                  <a:srgbClr val="006666"/>
                </a:solidFill>
              </a:rPr>
              <a:t>·</a:t>
            </a:r>
            <a:r>
              <a:rPr lang="zh-CN" altLang="en-US" sz="2000" dirty="0"/>
              <a:t>前一周期误分类的元组百分比小于某个阈值，或</a:t>
            </a:r>
          </a:p>
          <a:p>
            <a:r>
              <a:rPr lang="zh-CN" altLang="en-US" sz="2800" dirty="0">
                <a:solidFill>
                  <a:srgbClr val="006666"/>
                </a:solidFill>
              </a:rPr>
              <a:t>     </a:t>
            </a:r>
            <a:r>
              <a:rPr lang="en-US" altLang="zh-CN" sz="2800" dirty="0">
                <a:solidFill>
                  <a:srgbClr val="006666"/>
                </a:solidFill>
              </a:rPr>
              <a:t>·</a:t>
            </a:r>
            <a:r>
              <a:rPr lang="zh-CN" altLang="en-US" sz="2000" dirty="0"/>
              <a:t>超过预先指定的周期数。</a:t>
            </a:r>
          </a:p>
          <a:p>
            <a:pPr>
              <a:spcBef>
                <a:spcPct val="20000"/>
              </a:spcBef>
            </a:pPr>
            <a:r>
              <a:rPr lang="zh-CN" altLang="en-US" sz="2000" dirty="0"/>
              <a:t>      实践中，权重收敛可能需要数十万个周期。</a:t>
            </a:r>
          </a:p>
          <a:p>
            <a:pPr>
              <a:spcBef>
                <a:spcPct val="50000"/>
              </a:spcBef>
            </a:pPr>
            <a:r>
              <a:rPr lang="zh-CN" altLang="en-US" sz="2000" dirty="0"/>
              <a:t>②算法内层循环是对样本组中每一个样本进行循环，外层循环是对样本组进行重复循环。</a:t>
            </a:r>
            <a:r>
              <a:rPr lang="zh-CN" altLang="en-US" sz="2000" dirty="0" smtClean="0"/>
              <a:t>循环终止条件</a:t>
            </a:r>
            <a:r>
              <a:rPr lang="zh-CN" altLang="en-US" sz="2000" dirty="0"/>
              <a:t>通常用循环</a:t>
            </a:r>
            <a:r>
              <a:rPr lang="zh-CN" altLang="en-US" sz="2000" dirty="0" smtClean="0"/>
              <a:t>（周期）迭代次数</a:t>
            </a:r>
            <a:r>
              <a:rPr lang="zh-CN" altLang="en-US" sz="2000" dirty="0"/>
              <a:t>。    </a:t>
            </a:r>
          </a:p>
          <a:p>
            <a:pPr>
              <a:spcBef>
                <a:spcPct val="50000"/>
              </a:spcBef>
            </a:pPr>
            <a:r>
              <a:rPr lang="zh-CN" altLang="en-US" sz="2000" dirty="0"/>
              <a:t>对此注有个问题提问：对一个样本循环后，权重得到初步优化调整，然后再用另一个样本调整权重，这样是否会使前一个样本刚调整好的权重又被打乱了（即误差又大了）？如何理解？</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p:cNvSpPr txBox="1"/>
              <p:nvPr/>
            </p:nvSpPr>
            <p:spPr>
              <a:xfrm>
                <a:off x="179512" y="1412776"/>
                <a:ext cx="8856984" cy="1956626"/>
              </a:xfrm>
              <a:prstGeom prst="rect">
                <a:avLst/>
              </a:prstGeom>
              <a:noFill/>
            </p:spPr>
            <p:txBody>
              <a:bodyPr wrap="square" rtlCol="0">
                <a:spAutoFit/>
              </a:bodyPr>
              <a:lstStyle/>
              <a:p>
                <a:r>
                  <a:rPr lang="zh-CN" altLang="en-US" sz="1800" dirty="0" smtClean="0">
                    <a:solidFill>
                      <a:schemeClr val="tx1"/>
                    </a:solidFill>
                  </a:rPr>
                  <a:t>        人工神经网络元是一个多输入、单输出的非线性原件。如下图示出了一种简化的人工神经元结构。其输入</a:t>
                </a:r>
                <a:r>
                  <a:rPr lang="en-US" altLang="zh-CN" sz="1800" dirty="0" smtClean="0">
                    <a:solidFill>
                      <a:schemeClr val="tx1"/>
                    </a:solidFill>
                  </a:rPr>
                  <a:t>-</a:t>
                </a:r>
                <a:r>
                  <a:rPr lang="zh-CN" altLang="en-US" sz="1800" dirty="0" smtClean="0">
                    <a:solidFill>
                      <a:schemeClr val="tx1"/>
                    </a:solidFill>
                  </a:rPr>
                  <a:t>输出关系可描述为：</a:t>
                </a:r>
                <a:endParaRPr lang="en-US" altLang="zh-CN" sz="1800" b="0" i="1" dirty="0" smtClean="0">
                  <a:solidFill>
                    <a:schemeClr val="tx1"/>
                  </a:solidFill>
                  <a:latin typeface="Cambria Math" panose="02040503050406030204" pitchFamily="18" charset="0"/>
                </a:endParaRPr>
              </a:p>
              <a:p>
                <a14:m>
                  <m:oMath xmlns:m="http://schemas.openxmlformats.org/officeDocument/2006/math">
                    <m:r>
                      <a:rPr lang="en-US" altLang="zh-CN" sz="1800" b="0" i="1" smtClean="0">
                        <a:solidFill>
                          <a:schemeClr val="tx1"/>
                        </a:solidFill>
                        <a:latin typeface="Cambria Math" panose="02040503050406030204" pitchFamily="18" charset="0"/>
                      </a:rPr>
                      <m:t>𝐼</m:t>
                    </m:r>
                    <m:r>
                      <a:rPr lang="en-US" altLang="zh-CN" sz="1800" b="0" i="1" baseline="-25000" smtClean="0">
                        <a:solidFill>
                          <a:schemeClr val="tx1"/>
                        </a:solidFill>
                        <a:latin typeface="Cambria Math" panose="02040503050406030204" pitchFamily="18" charset="0"/>
                      </a:rPr>
                      <m:t>𝑖</m:t>
                    </m:r>
                    <m:r>
                      <a:rPr lang="en-US" altLang="zh-CN" sz="1800" b="0" i="1" smtClean="0">
                        <a:solidFill>
                          <a:schemeClr val="tx1"/>
                        </a:solidFill>
                        <a:latin typeface="Cambria Math" panose="02040503050406030204" pitchFamily="18" charset="0"/>
                      </a:rPr>
                      <m:t>=</m:t>
                    </m:r>
                    <m:nary>
                      <m:naryPr>
                        <m:chr m:val="∑"/>
                        <m:ctrlPr>
                          <a:rPr lang="en-US" altLang="zh-CN" sz="1800" b="0" i="1" smtClean="0">
                            <a:solidFill>
                              <a:schemeClr val="tx1"/>
                            </a:solidFill>
                            <a:latin typeface="Cambria Math" panose="02040503050406030204" pitchFamily="18" charset="0"/>
                          </a:rPr>
                        </m:ctrlPr>
                      </m:naryPr>
                      <m:sub>
                        <m:r>
                          <m:rPr>
                            <m:brk m:alnAt="23"/>
                          </m:rPr>
                          <a:rPr lang="en-US" altLang="zh-CN" sz="1800" b="0" i="1" smtClean="0">
                            <a:solidFill>
                              <a:schemeClr val="tx1"/>
                            </a:solidFill>
                            <a:latin typeface="Cambria Math" panose="02040503050406030204" pitchFamily="18" charset="0"/>
                          </a:rPr>
                          <m:t>𝑗</m:t>
                        </m:r>
                        <m:r>
                          <a:rPr lang="en-US" altLang="zh-CN" sz="1800" b="0" i="1" smtClean="0">
                            <a:solidFill>
                              <a:schemeClr val="tx1"/>
                            </a:solidFill>
                            <a:latin typeface="Cambria Math" panose="02040503050406030204" pitchFamily="18" charset="0"/>
                          </a:rPr>
                          <m:t>=1</m:t>
                        </m:r>
                      </m:sub>
                      <m:sup>
                        <m:r>
                          <a:rPr lang="en-US" altLang="zh-CN" sz="1800" b="0" i="1" smtClean="0">
                            <a:solidFill>
                              <a:schemeClr val="tx1"/>
                            </a:solidFill>
                            <a:latin typeface="Cambria Math" panose="02040503050406030204" pitchFamily="18" charset="0"/>
                          </a:rPr>
                          <m:t>𝑛</m:t>
                        </m:r>
                      </m:sup>
                      <m:e>
                        <m:r>
                          <a:rPr lang="en-US" altLang="zh-CN" sz="1800" b="0" i="1" smtClean="0">
                            <a:solidFill>
                              <a:schemeClr val="tx1"/>
                            </a:solidFill>
                            <a:latin typeface="Cambria Math" panose="02040503050406030204" pitchFamily="18" charset="0"/>
                          </a:rPr>
                          <m:t>𝑤</m:t>
                        </m:r>
                        <m:r>
                          <a:rPr lang="en-US" altLang="zh-CN" sz="1800" b="0" i="1" baseline="-25000" smtClean="0">
                            <a:solidFill>
                              <a:schemeClr val="tx1"/>
                            </a:solidFill>
                            <a:latin typeface="Cambria Math" panose="02040503050406030204" pitchFamily="18" charset="0"/>
                          </a:rPr>
                          <m:t>𝑗</m:t>
                        </m:r>
                        <m:r>
                          <a:rPr lang="en-US" altLang="zh-CN" sz="1800" b="0" i="1" baseline="-25000" smtClean="0">
                            <a:solidFill>
                              <a:schemeClr val="tx1"/>
                            </a:solidFill>
                            <a:latin typeface="Cambria Math"/>
                          </a:rPr>
                          <m:t>𝑖</m:t>
                        </m:r>
                        <m:r>
                          <a:rPr lang="en-US" altLang="zh-CN" sz="1800" b="0" i="1" smtClean="0">
                            <a:solidFill>
                              <a:schemeClr val="tx1"/>
                            </a:solidFill>
                            <a:latin typeface="Cambria Math"/>
                          </a:rPr>
                          <m:t>𝑥</m:t>
                        </m:r>
                        <m:r>
                          <a:rPr lang="en-US" altLang="zh-CN" sz="1800" i="1" baseline="-25000">
                            <a:solidFill>
                              <a:schemeClr val="tx1"/>
                            </a:solidFill>
                            <a:latin typeface="Cambria Math" panose="02040503050406030204" pitchFamily="18" charset="0"/>
                          </a:rPr>
                          <m:t>𝑗</m:t>
                        </m:r>
                        <m:r>
                          <a:rPr lang="en-US" altLang="zh-CN" sz="1800" b="0" i="1" smtClean="0">
                            <a:solidFill>
                              <a:schemeClr val="tx1"/>
                            </a:solidFill>
                            <a:latin typeface="Cambria Math" panose="02040503050406030204" pitchFamily="18" charset="0"/>
                          </a:rPr>
                          <m:t>−</m:t>
                        </m:r>
                        <m:r>
                          <a:rPr lang="zh-CN" altLang="en-US" sz="1800" b="0" i="1" smtClean="0">
                            <a:solidFill>
                              <a:schemeClr val="tx1"/>
                            </a:solidFill>
                            <a:latin typeface="Cambria Math" panose="02040503050406030204" pitchFamily="18" charset="0"/>
                          </a:rPr>
                          <m:t>𝜃</m:t>
                        </m:r>
                        <m:r>
                          <a:rPr lang="en-US" altLang="zh-CN" sz="1800" b="0" i="1" baseline="-25000" smtClean="0">
                            <a:solidFill>
                              <a:schemeClr val="tx1"/>
                            </a:solidFill>
                            <a:latin typeface="Cambria Math" panose="02040503050406030204" pitchFamily="18" charset="0"/>
                          </a:rPr>
                          <m:t>𝑖</m:t>
                        </m:r>
                      </m:e>
                    </m:nary>
                  </m:oMath>
                </a14:m>
                <a:r>
                  <a:rPr lang="zh-CN" altLang="en-US" sz="1800" dirty="0" smtClean="0">
                    <a:solidFill>
                      <a:schemeClr val="tx1"/>
                    </a:solidFill>
                  </a:rPr>
                  <a:t>    </a:t>
                </a:r>
                <a14:m>
                  <m:oMath xmlns:m="http://schemas.openxmlformats.org/officeDocument/2006/math">
                    <m:r>
                      <m:rPr>
                        <m:sty m:val="p"/>
                      </m:rPr>
                      <a:rPr lang="en-US" altLang="zh-CN" sz="1800" dirty="0">
                        <a:solidFill>
                          <a:schemeClr val="tx1"/>
                        </a:solidFill>
                        <a:latin typeface="Cambria Math"/>
                      </a:rPr>
                      <m:t>y</m:t>
                    </m:r>
                    <m:r>
                      <m:rPr>
                        <m:sty m:val="p"/>
                      </m:rPr>
                      <a:rPr lang="en-US" altLang="zh-CN" sz="1800" b="0" i="0" baseline="-25000" dirty="0" smtClean="0">
                        <a:solidFill>
                          <a:schemeClr val="tx1"/>
                        </a:solidFill>
                        <a:latin typeface="Cambria Math" panose="02040503050406030204" pitchFamily="18" charset="0"/>
                      </a:rPr>
                      <m:t>i</m:t>
                    </m:r>
                    <m:r>
                      <a:rPr lang="en-US" altLang="zh-CN" sz="1800" b="0" i="0" dirty="0" smtClean="0">
                        <a:solidFill>
                          <a:schemeClr val="tx1"/>
                        </a:solidFill>
                        <a:latin typeface="Cambria Math" panose="02040503050406030204" pitchFamily="18" charset="0"/>
                      </a:rPr>
                      <m:t>=</m:t>
                    </m:r>
                    <m:r>
                      <m:rPr>
                        <m:sty m:val="p"/>
                      </m:rPr>
                      <a:rPr lang="en-US" altLang="zh-CN" sz="1800" b="0" i="0" dirty="0" smtClean="0">
                        <a:solidFill>
                          <a:schemeClr val="tx1"/>
                        </a:solidFill>
                        <a:latin typeface="Cambria Math" panose="02040503050406030204" pitchFamily="18" charset="0"/>
                      </a:rPr>
                      <m:t>f</m:t>
                    </m:r>
                    <m:d>
                      <m:dPr>
                        <m:ctrlPr>
                          <a:rPr lang="en-US" altLang="zh-CN" sz="1800" b="0" i="1" dirty="0" smtClean="0">
                            <a:solidFill>
                              <a:schemeClr val="tx1"/>
                            </a:solidFill>
                            <a:latin typeface="Cambria Math" panose="02040503050406030204" pitchFamily="18" charset="0"/>
                          </a:rPr>
                        </m:ctrlPr>
                      </m:dPr>
                      <m:e>
                        <m:r>
                          <m:rPr>
                            <m:sty m:val="p"/>
                          </m:rPr>
                          <a:rPr lang="en-US" altLang="zh-CN" sz="1800" b="0" i="0" dirty="0" smtClean="0">
                            <a:solidFill>
                              <a:schemeClr val="tx1"/>
                            </a:solidFill>
                            <a:latin typeface="Cambria Math" panose="02040503050406030204" pitchFamily="18" charset="0"/>
                          </a:rPr>
                          <m:t>I</m:t>
                        </m:r>
                        <m:r>
                          <m:rPr>
                            <m:sty m:val="p"/>
                          </m:rPr>
                          <a:rPr lang="en-US" altLang="zh-CN" sz="1800" b="0" i="0" baseline="-25000" dirty="0" smtClean="0">
                            <a:solidFill>
                              <a:schemeClr val="tx1"/>
                            </a:solidFill>
                            <a:latin typeface="Cambria Math" panose="02040503050406030204" pitchFamily="18" charset="0"/>
                          </a:rPr>
                          <m:t>i</m:t>
                        </m:r>
                      </m:e>
                    </m:d>
                  </m:oMath>
                </a14:m>
                <a:endParaRPr lang="en-US" altLang="zh-CN" sz="1800" b="0" dirty="0" smtClean="0">
                  <a:solidFill>
                    <a:schemeClr val="tx1"/>
                  </a:solidFill>
                </a:endParaRPr>
              </a:p>
              <a:p>
                <a:r>
                  <a:rPr lang="zh-CN" altLang="en-US" sz="1800" dirty="0" smtClean="0">
                    <a:solidFill>
                      <a:schemeClr val="tx1"/>
                    </a:solidFill>
                  </a:rPr>
                  <a:t>        其中</a:t>
                </a:r>
                <a:r>
                  <a:rPr lang="zh-CN" altLang="en-US" sz="1800" dirty="0">
                    <a:solidFill>
                      <a:schemeClr val="tx1"/>
                    </a:solidFill>
                  </a:rPr>
                  <a:t>，</a:t>
                </a:r>
                <a:r>
                  <a:rPr lang="en-US" altLang="zh-CN" sz="1800" dirty="0" err="1" smtClean="0">
                    <a:solidFill>
                      <a:schemeClr val="tx1"/>
                    </a:solidFill>
                  </a:rPr>
                  <a:t>x</a:t>
                </a:r>
                <a:r>
                  <a:rPr lang="en-US" altLang="zh-CN" sz="1800" baseline="-25000" dirty="0" err="1" smtClean="0">
                    <a:solidFill>
                      <a:schemeClr val="tx1"/>
                    </a:solidFill>
                  </a:rPr>
                  <a:t>j</a:t>
                </a:r>
                <a:r>
                  <a:rPr lang="en-US" altLang="zh-CN" sz="1800" dirty="0" smtClean="0">
                    <a:solidFill>
                      <a:schemeClr val="tx1"/>
                    </a:solidFill>
                  </a:rPr>
                  <a:t>(j=1,2..n)</a:t>
                </a:r>
                <a:r>
                  <a:rPr lang="zh-CN" altLang="en-US" sz="1800" dirty="0" smtClean="0">
                    <a:solidFill>
                      <a:schemeClr val="tx1"/>
                    </a:solidFill>
                  </a:rPr>
                  <a:t>是从其他神经元传来的输入信号；</a:t>
                </a:r>
                <a:r>
                  <a:rPr lang="en-US" altLang="zh-CN" sz="1800" dirty="0" err="1" smtClean="0">
                    <a:solidFill>
                      <a:schemeClr val="tx1"/>
                    </a:solidFill>
                  </a:rPr>
                  <a:t>w</a:t>
                </a:r>
                <a:r>
                  <a:rPr lang="en-US" altLang="zh-CN" sz="1800" baseline="-25000" dirty="0" err="1" smtClean="0">
                    <a:solidFill>
                      <a:schemeClr val="tx1"/>
                    </a:solidFill>
                  </a:rPr>
                  <a:t>ij</a:t>
                </a:r>
                <a:r>
                  <a:rPr lang="zh-CN" altLang="en-US" sz="1800" dirty="0" smtClean="0">
                    <a:solidFill>
                      <a:schemeClr val="tx1"/>
                    </a:solidFill>
                  </a:rPr>
                  <a:t>表示从神经元</a:t>
                </a:r>
                <a:r>
                  <a:rPr lang="en-US" altLang="zh-CN" sz="1800" dirty="0" smtClean="0">
                    <a:solidFill>
                      <a:schemeClr val="tx1"/>
                    </a:solidFill>
                  </a:rPr>
                  <a:t>j</a:t>
                </a:r>
                <a:r>
                  <a:rPr lang="zh-CN" altLang="en-US" sz="1800" dirty="0" smtClean="0">
                    <a:solidFill>
                      <a:schemeClr val="tx1"/>
                    </a:solidFill>
                  </a:rPr>
                  <a:t>到神经元</a:t>
                </a:r>
                <a:r>
                  <a:rPr lang="en-US" altLang="zh-CN" sz="1800" dirty="0" err="1" smtClean="0">
                    <a:solidFill>
                      <a:schemeClr val="tx1"/>
                    </a:solidFill>
                  </a:rPr>
                  <a:t>i</a:t>
                </a:r>
                <a:r>
                  <a:rPr lang="zh-CN" altLang="en-US" sz="1800" dirty="0" smtClean="0">
                    <a:solidFill>
                      <a:schemeClr val="tx1"/>
                    </a:solidFill>
                  </a:rPr>
                  <a:t>的连接权值，</a:t>
                </a:r>
                <a:r>
                  <a:rPr lang="el-GR" altLang="zh-CN" sz="1800" dirty="0" smtClean="0">
                    <a:solidFill>
                      <a:schemeClr val="tx1"/>
                    </a:solidFill>
                  </a:rPr>
                  <a:t>θ</a:t>
                </a:r>
                <a:r>
                  <a:rPr lang="en-US" altLang="zh-CN" sz="1800" baseline="-25000" dirty="0" err="1" smtClean="0">
                    <a:solidFill>
                      <a:schemeClr val="tx1"/>
                    </a:solidFill>
                  </a:rPr>
                  <a:t>i</a:t>
                </a:r>
                <a:r>
                  <a:rPr lang="zh-CN" altLang="en-US" sz="1800" dirty="0" smtClean="0">
                    <a:solidFill>
                      <a:schemeClr val="tx1"/>
                    </a:solidFill>
                  </a:rPr>
                  <a:t>为阈值；</a:t>
                </a:r>
                <a:r>
                  <a:rPr lang="en-US" altLang="zh-CN" sz="1800" dirty="0" smtClean="0">
                    <a:solidFill>
                      <a:schemeClr val="tx1"/>
                    </a:solidFill>
                  </a:rPr>
                  <a:t>f( . )</a:t>
                </a:r>
                <a:r>
                  <a:rPr lang="zh-CN" altLang="en-US" sz="1800" dirty="0" smtClean="0">
                    <a:solidFill>
                      <a:schemeClr val="tx1"/>
                    </a:solidFill>
                  </a:rPr>
                  <a:t>称为激发函数或作用函数。有时为了方便起见，常把</a:t>
                </a:r>
                <a:r>
                  <a:rPr lang="el-GR" altLang="zh-CN" sz="1800" dirty="0" smtClean="0">
                    <a:solidFill>
                      <a:schemeClr val="tx1"/>
                    </a:solidFill>
                  </a:rPr>
                  <a:t>θ</a:t>
                </a:r>
                <a:r>
                  <a:rPr lang="en-US" altLang="zh-CN" sz="1800" baseline="-25000" dirty="0" err="1" smtClean="0">
                    <a:solidFill>
                      <a:schemeClr val="tx1"/>
                    </a:solidFill>
                  </a:rPr>
                  <a:t>i</a:t>
                </a:r>
                <a:r>
                  <a:rPr lang="zh-CN" altLang="en-US" sz="1800" dirty="0" smtClean="0">
                    <a:solidFill>
                      <a:schemeClr val="tx1"/>
                    </a:solidFill>
                  </a:rPr>
                  <a:t>也看成是恒等于</a:t>
                </a:r>
                <a:r>
                  <a:rPr lang="en-US" altLang="zh-CN" sz="1800" dirty="0" smtClean="0">
                    <a:solidFill>
                      <a:schemeClr val="tx1"/>
                    </a:solidFill>
                  </a:rPr>
                  <a:t>1</a:t>
                </a:r>
                <a:r>
                  <a:rPr lang="zh-CN" altLang="en-US" sz="1800" dirty="0" smtClean="0">
                    <a:solidFill>
                      <a:schemeClr val="tx1"/>
                    </a:solidFill>
                  </a:rPr>
                  <a:t>的输入</a:t>
                </a:r>
                <a:r>
                  <a:rPr lang="en-US" altLang="zh-CN" sz="1800" dirty="0" smtClean="0">
                    <a:solidFill>
                      <a:schemeClr val="tx1"/>
                    </a:solidFill>
                  </a:rPr>
                  <a:t>x</a:t>
                </a:r>
                <a:r>
                  <a:rPr lang="en-US" altLang="zh-CN" sz="1800" baseline="-25000" dirty="0" smtClean="0">
                    <a:solidFill>
                      <a:schemeClr val="tx1"/>
                    </a:solidFill>
                  </a:rPr>
                  <a:t>0</a:t>
                </a:r>
                <a:r>
                  <a:rPr lang="zh-CN" altLang="en-US" sz="1800" dirty="0" smtClean="0">
                    <a:solidFill>
                      <a:schemeClr val="tx1"/>
                    </a:solidFill>
                  </a:rPr>
                  <a:t>的权值，上式可写成</a:t>
                </a:r>
                <a14:m>
                  <m:oMath xmlns:m="http://schemas.openxmlformats.org/officeDocument/2006/math">
                    <m:r>
                      <a:rPr lang="en-US" altLang="zh-CN" sz="1800" b="0" i="1" smtClean="0">
                        <a:solidFill>
                          <a:schemeClr val="tx1"/>
                        </a:solidFill>
                        <a:latin typeface="Cambria Math" panose="02040503050406030204" pitchFamily="18" charset="0"/>
                      </a:rPr>
                      <m:t>𝐼</m:t>
                    </m:r>
                    <m:r>
                      <a:rPr lang="en-US" altLang="zh-CN" sz="1800" b="0" i="1" baseline="-25000" smtClean="0">
                        <a:solidFill>
                          <a:schemeClr val="tx1"/>
                        </a:solidFill>
                        <a:latin typeface="Cambria Math" panose="02040503050406030204" pitchFamily="18" charset="0"/>
                      </a:rPr>
                      <m:t>𝑖</m:t>
                    </m:r>
                    <m:r>
                      <a:rPr lang="en-US" altLang="zh-CN" sz="1800" b="0" i="1" smtClean="0">
                        <a:solidFill>
                          <a:schemeClr val="tx1"/>
                        </a:solidFill>
                        <a:latin typeface="Cambria Math" panose="02040503050406030204" pitchFamily="18" charset="0"/>
                      </a:rPr>
                      <m:t>=</m:t>
                    </m:r>
                    <m:nary>
                      <m:naryPr>
                        <m:chr m:val="∑"/>
                        <m:ctrlPr>
                          <a:rPr lang="en-US" altLang="zh-CN" sz="1800" b="0" i="1" smtClean="0">
                            <a:solidFill>
                              <a:schemeClr val="tx1"/>
                            </a:solidFill>
                            <a:latin typeface="Cambria Math" panose="02040503050406030204" pitchFamily="18" charset="0"/>
                          </a:rPr>
                        </m:ctrlPr>
                      </m:naryPr>
                      <m:sub>
                        <m:r>
                          <m:rPr>
                            <m:brk m:alnAt="23"/>
                          </m:rPr>
                          <a:rPr lang="en-US" altLang="zh-CN" sz="1800" b="0" i="1" smtClean="0">
                            <a:solidFill>
                              <a:schemeClr val="tx1"/>
                            </a:solidFill>
                            <a:latin typeface="Cambria Math" panose="02040503050406030204" pitchFamily="18" charset="0"/>
                          </a:rPr>
                          <m:t>𝑗</m:t>
                        </m:r>
                        <m:r>
                          <a:rPr lang="en-US" altLang="zh-CN" sz="1800" b="0" i="1" smtClean="0">
                            <a:solidFill>
                              <a:schemeClr val="tx1"/>
                            </a:solidFill>
                            <a:latin typeface="Cambria Math" panose="02040503050406030204" pitchFamily="18" charset="0"/>
                          </a:rPr>
                          <m:t>=0</m:t>
                        </m:r>
                      </m:sub>
                      <m:sup>
                        <m:r>
                          <a:rPr lang="en-US" altLang="zh-CN" sz="1800" b="0" i="1" smtClean="0">
                            <a:solidFill>
                              <a:schemeClr val="tx1"/>
                            </a:solidFill>
                            <a:latin typeface="Cambria Math" panose="02040503050406030204" pitchFamily="18" charset="0"/>
                          </a:rPr>
                          <m:t>𝑛</m:t>
                        </m:r>
                      </m:sup>
                      <m:e>
                        <m:r>
                          <a:rPr lang="en-US" altLang="zh-CN" sz="1800" b="0" i="1" smtClean="0">
                            <a:solidFill>
                              <a:schemeClr val="tx1"/>
                            </a:solidFill>
                            <a:latin typeface="Cambria Math" panose="02040503050406030204" pitchFamily="18" charset="0"/>
                          </a:rPr>
                          <m:t>𝑤</m:t>
                        </m:r>
                        <m:r>
                          <a:rPr lang="en-US" altLang="zh-CN" sz="1800" b="0" i="1" baseline="-25000" smtClean="0">
                            <a:solidFill>
                              <a:schemeClr val="tx1"/>
                            </a:solidFill>
                            <a:latin typeface="Cambria Math" panose="02040503050406030204" pitchFamily="18" charset="0"/>
                          </a:rPr>
                          <m:t>𝑗𝑖</m:t>
                        </m:r>
                        <m:r>
                          <a:rPr lang="en-US" altLang="zh-CN" sz="1800" b="0" i="1" smtClean="0">
                            <a:solidFill>
                              <a:schemeClr val="tx1"/>
                            </a:solidFill>
                            <a:latin typeface="Cambria Math" panose="02040503050406030204" pitchFamily="18" charset="0"/>
                          </a:rPr>
                          <m:t>𝑥</m:t>
                        </m:r>
                        <m:r>
                          <a:rPr lang="en-US" altLang="zh-CN" sz="1800" b="0" i="1" baseline="-25000" smtClean="0">
                            <a:solidFill>
                              <a:schemeClr val="tx1"/>
                            </a:solidFill>
                            <a:latin typeface="Cambria Math" panose="02040503050406030204" pitchFamily="18" charset="0"/>
                          </a:rPr>
                          <m:t>𝑗</m:t>
                        </m:r>
                      </m:e>
                    </m:nary>
                    <m:r>
                      <a:rPr lang="en-US" altLang="zh-CN" sz="1800" b="0" i="1" smtClean="0">
                        <a:solidFill>
                          <a:schemeClr val="tx1"/>
                        </a:solidFill>
                        <a:latin typeface="Cambria Math" panose="02040503050406030204" pitchFamily="18" charset="0"/>
                      </a:rPr>
                      <m:t> </m:t>
                    </m:r>
                  </m:oMath>
                </a14:m>
                <a:r>
                  <a:rPr lang="en-US" altLang="zh-CN" sz="1800" dirty="0" smtClean="0">
                    <a:solidFill>
                      <a:schemeClr val="tx1"/>
                    </a:solidFill>
                  </a:rPr>
                  <a:t> </a:t>
                </a:r>
                <a:r>
                  <a:rPr lang="zh-CN" altLang="en-US" sz="1800" dirty="0" smtClean="0">
                    <a:solidFill>
                      <a:schemeClr val="tx1"/>
                    </a:solidFill>
                  </a:rPr>
                  <a:t>其中</a:t>
                </a:r>
                <a:r>
                  <a:rPr lang="en-US" altLang="zh-CN" sz="1800" dirty="0" smtClean="0">
                    <a:solidFill>
                      <a:schemeClr val="tx1"/>
                    </a:solidFill>
                  </a:rPr>
                  <a:t>w</a:t>
                </a:r>
                <a:r>
                  <a:rPr lang="en-US" altLang="zh-CN" sz="1800" baseline="-25000" dirty="0" smtClean="0">
                    <a:solidFill>
                      <a:schemeClr val="tx1"/>
                    </a:solidFill>
                  </a:rPr>
                  <a:t>0i</a:t>
                </a:r>
                <a:r>
                  <a:rPr lang="en-US" altLang="zh-CN" sz="1800" dirty="0" smtClean="0">
                    <a:solidFill>
                      <a:schemeClr val="tx1"/>
                    </a:solidFill>
                  </a:rPr>
                  <a:t>=-</a:t>
                </a:r>
                <a:r>
                  <a:rPr lang="el-GR" altLang="zh-CN" sz="1800" dirty="0" smtClean="0">
                    <a:solidFill>
                      <a:schemeClr val="tx1"/>
                    </a:solidFill>
                  </a:rPr>
                  <a:t>θ</a:t>
                </a:r>
                <a:r>
                  <a:rPr lang="en-US" altLang="zh-CN" sz="1800" baseline="-25000" dirty="0" err="1" smtClean="0">
                    <a:solidFill>
                      <a:schemeClr val="tx1"/>
                    </a:solidFill>
                  </a:rPr>
                  <a:t>i</a:t>
                </a:r>
                <a:r>
                  <a:rPr lang="zh-CN" altLang="en-US" sz="1800" baseline="-25000" dirty="0" smtClean="0">
                    <a:solidFill>
                      <a:schemeClr val="tx1"/>
                    </a:solidFill>
                  </a:rPr>
                  <a:t>，</a:t>
                </a:r>
                <a:r>
                  <a:rPr lang="en-US" altLang="zh-CN" sz="1800" dirty="0" smtClean="0">
                    <a:solidFill>
                      <a:schemeClr val="tx1"/>
                    </a:solidFill>
                  </a:rPr>
                  <a:t>x</a:t>
                </a:r>
                <a:r>
                  <a:rPr lang="en-US" altLang="zh-CN" sz="1800" baseline="-25000" dirty="0" smtClean="0">
                    <a:solidFill>
                      <a:schemeClr val="tx1"/>
                    </a:solidFill>
                  </a:rPr>
                  <a:t>0</a:t>
                </a:r>
                <a:r>
                  <a:rPr lang="en-US" altLang="zh-CN" sz="1800" dirty="0" smtClean="0">
                    <a:solidFill>
                      <a:schemeClr val="tx1"/>
                    </a:solidFill>
                  </a:rPr>
                  <a:t>=1</a:t>
                </a:r>
              </a:p>
            </p:txBody>
          </p:sp>
        </mc:Choice>
        <mc:Fallback xmlns="">
          <p:sp>
            <p:nvSpPr>
              <p:cNvPr id="3" name="文本框 2"/>
              <p:cNvSpPr txBox="1">
                <a:spLocks noRot="1" noChangeAspect="1" noMove="1" noResize="1" noEditPoints="1" noAdjustHandles="1" noChangeArrowheads="1" noChangeShapeType="1" noTextEdit="1"/>
              </p:cNvSpPr>
              <p:nvPr/>
            </p:nvSpPr>
            <p:spPr>
              <a:xfrm>
                <a:off x="179512" y="1412776"/>
                <a:ext cx="8856984" cy="1956626"/>
              </a:xfrm>
              <a:prstGeom prst="rect">
                <a:avLst/>
              </a:prstGeom>
              <a:blipFill rotWithShape="1">
                <a:blip r:embed="rId2"/>
                <a:stretch>
                  <a:fillRect l="-551" t="-2181" b="-32087"/>
                </a:stretch>
              </a:blipFill>
            </p:spPr>
            <p:txBody>
              <a:bodyPr/>
              <a:lstStyle/>
              <a:p>
                <a:r>
                  <a:rPr lang="zh-CN" altLang="en-US">
                    <a:noFill/>
                  </a:rPr>
                  <a:t> </a:t>
                </a:r>
              </a:p>
            </p:txBody>
          </p:sp>
        </mc:Fallback>
      </mc:AlternateContent>
      <p:sp>
        <p:nvSpPr>
          <p:cNvPr id="6" name="Rectangle 2"/>
          <p:cNvSpPr>
            <a:spLocks noGrp="1" noChangeArrowheads="1"/>
          </p:cNvSpPr>
          <p:nvPr>
            <p:ph type="title"/>
          </p:nvPr>
        </p:nvSpPr>
        <p:spPr>
          <a:xfrm>
            <a:off x="304800" y="457200"/>
            <a:ext cx="7772400" cy="762000"/>
          </a:xfrm>
        </p:spPr>
        <p:txBody>
          <a:bodyPr/>
          <a:lstStyle/>
          <a:p>
            <a:pPr algn="l"/>
            <a:r>
              <a:rPr lang="en-US" altLang="zh-CN" sz="4000" dirty="0">
                <a:solidFill>
                  <a:srgbClr val="FF0000"/>
                </a:solidFill>
                <a:latin typeface="隶书" panose="02010509060101010101" pitchFamily="49" charset="-122"/>
                <a:ea typeface="隶书" panose="02010509060101010101" pitchFamily="49" charset="-122"/>
              </a:rPr>
              <a:t>5.1 </a:t>
            </a:r>
            <a:r>
              <a:rPr lang="zh-CN" altLang="en-US" sz="4000" dirty="0">
                <a:solidFill>
                  <a:srgbClr val="FF0000"/>
                </a:solidFill>
                <a:latin typeface="隶书" panose="02010509060101010101" pitchFamily="49" charset="-122"/>
                <a:ea typeface="隶书" panose="02010509060101010101" pitchFamily="49" charset="-122"/>
              </a:rPr>
              <a:t>基本概念</a:t>
            </a:r>
            <a:r>
              <a:rPr lang="zh-CN" altLang="en-US" sz="3600" b="1" dirty="0">
                <a:solidFill>
                  <a:srgbClr val="FF0000"/>
                </a:solidFill>
                <a:latin typeface="隶书" panose="02010509060101010101" pitchFamily="49" charset="-122"/>
                <a:ea typeface="隶书" panose="02010509060101010101" pitchFamily="49" charset="-122"/>
              </a:rPr>
              <a:t>（</a:t>
            </a:r>
            <a:r>
              <a:rPr lang="zh-CN" altLang="en-US" sz="3600" b="1" dirty="0" smtClean="0">
                <a:solidFill>
                  <a:srgbClr val="FF0000"/>
                </a:solidFill>
                <a:latin typeface="隶书" panose="02010509060101010101" pitchFamily="49" charset="-122"/>
                <a:ea typeface="隶书" panose="02010509060101010101" pitchFamily="49" charset="-122"/>
              </a:rPr>
              <a:t>续二）</a:t>
            </a:r>
            <a:endParaRPr lang="zh-CN" altLang="en-US" sz="3600" b="1" dirty="0">
              <a:solidFill>
                <a:srgbClr val="FF0000"/>
              </a:solidFill>
              <a:latin typeface="隶书" panose="02010509060101010101" pitchFamily="49" charset="-122"/>
              <a:ea typeface="隶书" panose="02010509060101010101" pitchFamily="49" charset="-122"/>
            </a:endParaRPr>
          </a:p>
        </p:txBody>
      </p:sp>
      <p:pic>
        <p:nvPicPr>
          <p:cNvPr id="4" name="图片 3"/>
          <p:cNvPicPr>
            <a:picLocks noChangeAspect="1"/>
          </p:cNvPicPr>
          <p:nvPr/>
        </p:nvPicPr>
        <p:blipFill>
          <a:blip r:embed="rId3"/>
          <a:stretch>
            <a:fillRect/>
          </a:stretch>
        </p:blipFill>
        <p:spPr>
          <a:xfrm>
            <a:off x="2493454" y="3559418"/>
            <a:ext cx="4229100" cy="2790825"/>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0" y="404813"/>
            <a:ext cx="7772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sz="4000" b="1" dirty="0">
                <a:solidFill>
                  <a:srgbClr val="FF0000"/>
                </a:solidFill>
                <a:ea typeface="隶书" panose="02010509060101010101" pitchFamily="49" charset="-122"/>
              </a:rPr>
              <a:t>（</a:t>
            </a:r>
            <a:r>
              <a:rPr lang="zh-CN" altLang="en-US" sz="4000" b="1" dirty="0" smtClean="0">
                <a:solidFill>
                  <a:srgbClr val="FF0000"/>
                </a:solidFill>
                <a:ea typeface="隶书" panose="02010509060101010101" pitchFamily="49" charset="-122"/>
              </a:rPr>
              <a:t>十五）</a:t>
            </a:r>
            <a:endParaRPr lang="zh-CN" altLang="en-US" sz="4000" b="1" dirty="0">
              <a:solidFill>
                <a:srgbClr val="FF0000"/>
              </a:solidFill>
              <a:ea typeface="隶书" panose="02010509060101010101" pitchFamily="49" charset="-122"/>
            </a:endParaRPr>
          </a:p>
        </p:txBody>
      </p:sp>
      <mc:AlternateContent xmlns:mc="http://schemas.openxmlformats.org/markup-compatibility/2006" xmlns:a14="http://schemas.microsoft.com/office/drawing/2010/main">
        <mc:Choice Requires="a14">
          <p:sp>
            <p:nvSpPr>
              <p:cNvPr id="2" name="文本框 1"/>
              <p:cNvSpPr txBox="1"/>
              <p:nvPr/>
            </p:nvSpPr>
            <p:spPr>
              <a:xfrm>
                <a:off x="179512" y="1556792"/>
                <a:ext cx="8712968" cy="4690515"/>
              </a:xfrm>
              <a:prstGeom prst="rect">
                <a:avLst/>
              </a:prstGeom>
              <a:noFill/>
            </p:spPr>
            <p:txBody>
              <a:bodyPr wrap="square" rtlCol="0">
                <a:spAutoFit/>
              </a:bodyPr>
              <a:lstStyle/>
              <a:p>
                <a:r>
                  <a:rPr lang="zh-CN" altLang="en-US" sz="1800" b="1" dirty="0" smtClean="0">
                    <a:solidFill>
                      <a:schemeClr val="tx1"/>
                    </a:solidFill>
                  </a:rPr>
                  <a:t>算法</a:t>
                </a:r>
                <a:r>
                  <a:rPr lang="zh-CN" altLang="en-US" sz="1800" dirty="0" smtClean="0">
                    <a:solidFill>
                      <a:schemeClr val="tx1"/>
                    </a:solidFill>
                  </a:rPr>
                  <a:t>：后向传播。使用后向传播算法。分类或预测的神经网络学习。</a:t>
                </a:r>
                <a:endParaRPr lang="en-US" altLang="zh-CN" sz="1800" dirty="0" smtClean="0">
                  <a:solidFill>
                    <a:schemeClr val="tx1"/>
                  </a:solidFill>
                </a:endParaRPr>
              </a:p>
              <a:p>
                <a:r>
                  <a:rPr lang="zh-CN" altLang="en-US" sz="1800" b="1" dirty="0" smtClean="0">
                    <a:solidFill>
                      <a:schemeClr val="tx1"/>
                    </a:solidFill>
                  </a:rPr>
                  <a:t>输入</a:t>
                </a:r>
                <a:r>
                  <a:rPr lang="zh-CN" altLang="en-US" sz="1800" dirty="0" smtClean="0">
                    <a:solidFill>
                      <a:schemeClr val="tx1"/>
                    </a:solidFill>
                  </a:rPr>
                  <a:t>：</a:t>
                </a:r>
                <a:r>
                  <a:rPr lang="en-US" altLang="zh-CN" sz="1800" dirty="0" smtClean="0">
                    <a:solidFill>
                      <a:schemeClr val="tx1"/>
                    </a:solidFill>
                  </a:rPr>
                  <a:t>D</a:t>
                </a:r>
                <a:r>
                  <a:rPr lang="zh-CN" altLang="en-US" sz="1800" dirty="0" smtClean="0">
                    <a:solidFill>
                      <a:schemeClr val="tx1"/>
                    </a:solidFill>
                  </a:rPr>
                  <a:t>：由训练元组和它们的相关联的目标值组成的数据集；</a:t>
                </a:r>
                <a:endParaRPr lang="en-US" altLang="zh-CN" sz="1800" dirty="0" smtClean="0">
                  <a:solidFill>
                    <a:schemeClr val="tx1"/>
                  </a:solidFill>
                </a:endParaRPr>
              </a:p>
              <a:p>
                <a:r>
                  <a:rPr lang="en-US" altLang="zh-CN" sz="1800" dirty="0">
                    <a:solidFill>
                      <a:schemeClr val="tx1"/>
                    </a:solidFill>
                  </a:rPr>
                  <a:t> </a:t>
                </a:r>
                <a:r>
                  <a:rPr lang="en-US" altLang="zh-CN" sz="1800" dirty="0" smtClean="0">
                    <a:solidFill>
                      <a:schemeClr val="tx1"/>
                    </a:solidFill>
                  </a:rPr>
                  <a:t>            l</a:t>
                </a:r>
                <a:r>
                  <a:rPr lang="zh-CN" altLang="en-US" sz="1800" dirty="0" smtClean="0">
                    <a:solidFill>
                      <a:schemeClr val="tx1"/>
                    </a:solidFill>
                  </a:rPr>
                  <a:t>：学习率；</a:t>
                </a:r>
                <a:endParaRPr lang="en-US" altLang="zh-CN" sz="1800" dirty="0" smtClean="0">
                  <a:solidFill>
                    <a:schemeClr val="tx1"/>
                  </a:solidFill>
                </a:endParaRPr>
              </a:p>
              <a:p>
                <a:r>
                  <a:rPr lang="en-US" altLang="zh-CN" sz="1800" dirty="0">
                    <a:solidFill>
                      <a:schemeClr val="tx1"/>
                    </a:solidFill>
                  </a:rPr>
                  <a:t> </a:t>
                </a:r>
                <a:r>
                  <a:rPr lang="en-US" altLang="zh-CN" sz="1800" dirty="0" smtClean="0">
                    <a:solidFill>
                      <a:schemeClr val="tx1"/>
                    </a:solidFill>
                  </a:rPr>
                  <a:t>           network:</a:t>
                </a:r>
                <a:r>
                  <a:rPr lang="zh-CN" altLang="en-US" sz="1800" dirty="0" smtClean="0">
                    <a:solidFill>
                      <a:schemeClr val="tx1"/>
                    </a:solidFill>
                  </a:rPr>
                  <a:t>多层前反馈网络。</a:t>
                </a:r>
                <a:endParaRPr lang="en-US" altLang="zh-CN" sz="1800" dirty="0" smtClean="0">
                  <a:solidFill>
                    <a:schemeClr val="tx1"/>
                  </a:solidFill>
                </a:endParaRPr>
              </a:p>
              <a:p>
                <a:r>
                  <a:rPr lang="zh-CN" altLang="en-US" sz="1800" b="1" dirty="0" smtClean="0">
                    <a:solidFill>
                      <a:schemeClr val="tx1"/>
                    </a:solidFill>
                  </a:rPr>
                  <a:t>输出</a:t>
                </a:r>
                <a:r>
                  <a:rPr lang="zh-CN" altLang="en-US" sz="1800" dirty="0" smtClean="0">
                    <a:solidFill>
                      <a:schemeClr val="tx1"/>
                    </a:solidFill>
                  </a:rPr>
                  <a:t>：训练后的神经网络。</a:t>
                </a:r>
                <a:endParaRPr lang="en-US" altLang="zh-CN" sz="1800" dirty="0" smtClean="0">
                  <a:solidFill>
                    <a:schemeClr val="tx1"/>
                  </a:solidFill>
                </a:endParaRPr>
              </a:p>
              <a:p>
                <a:r>
                  <a:rPr lang="zh-CN" altLang="en-US" sz="1800" b="1" dirty="0" smtClean="0">
                    <a:solidFill>
                      <a:schemeClr val="tx1"/>
                    </a:solidFill>
                  </a:rPr>
                  <a:t>方法</a:t>
                </a:r>
                <a:r>
                  <a:rPr lang="zh-CN" altLang="en-US" sz="1800" dirty="0" smtClean="0">
                    <a:solidFill>
                      <a:schemeClr val="tx1"/>
                    </a:solidFill>
                    <a:sym typeface="Wingdings" panose="05000000000000000000" pitchFamily="2" charset="2"/>
                  </a:rPr>
                  <a:t>：</a:t>
                </a:r>
                <a:endParaRPr lang="en-US" altLang="zh-CN" sz="1800" dirty="0" smtClean="0">
                  <a:solidFill>
                    <a:schemeClr val="tx1"/>
                  </a:solidFill>
                  <a:sym typeface="Wingdings" panose="05000000000000000000" pitchFamily="2" charset="2"/>
                </a:endParaRPr>
              </a:p>
              <a:p>
                <a:r>
                  <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(1)</a:t>
                </a:r>
                <a:r>
                  <a:rPr lang="zh-CN" altLang="en-US"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初始化</a:t>
                </a:r>
                <a:r>
                  <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network</a:t>
                </a:r>
                <a:r>
                  <a:rPr lang="zh-CN" altLang="en-US"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的所有权重和偏倚。</a:t>
                </a:r>
                <a:endPar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endParaRPr>
              </a:p>
              <a:p>
                <a:r>
                  <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(2)while </a:t>
                </a:r>
                <a:r>
                  <a:rPr lang="zh-CN" altLang="en-US"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终止条件不满足</a:t>
                </a:r>
                <a:r>
                  <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a:t>
                </a:r>
              </a:p>
              <a:p>
                <a:pPr marL="342900" indent="-342900">
                  <a:buAutoNum type="arabicParenBoth" startAt="3"/>
                </a:pPr>
                <a:r>
                  <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    for D</a:t>
                </a:r>
                <a:r>
                  <a:rPr lang="zh-CN" altLang="en-US"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中每个训练元组</a:t>
                </a:r>
                <a:r>
                  <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X{</a:t>
                </a:r>
              </a:p>
              <a:p>
                <a:pPr marL="342900" indent="-342900">
                  <a:buAutoNum type="arabicParenBoth" startAt="3"/>
                </a:pPr>
                <a:r>
                  <a:rPr lang="en-US" altLang="zh-CN" sz="1800" dirty="0">
                    <a:solidFill>
                      <a:schemeClr val="tx1"/>
                    </a:solidFill>
                    <a:latin typeface="楷体" panose="02010609060101010101" pitchFamily="49" charset="-122"/>
                    <a:ea typeface="楷体" panose="02010609060101010101" pitchFamily="49" charset="-122"/>
                    <a:sym typeface="Wingdings" panose="05000000000000000000" pitchFamily="2" charset="2"/>
                  </a:rPr>
                  <a:t> </a:t>
                </a:r>
                <a:r>
                  <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         //</a:t>
                </a:r>
                <a:r>
                  <a:rPr lang="zh-CN" altLang="en-US"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向前传播输入；</a:t>
                </a:r>
                <a:endPar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endParaRPr>
              </a:p>
              <a:p>
                <a:pPr marL="342900" indent="-342900">
                  <a:buAutoNum type="arabicParenBoth" startAt="3"/>
                </a:pPr>
                <a:r>
                  <a:rPr lang="en-US" altLang="zh-CN" sz="1800" dirty="0">
                    <a:solidFill>
                      <a:schemeClr val="tx1"/>
                    </a:solidFill>
                    <a:latin typeface="楷体" panose="02010609060101010101" pitchFamily="49" charset="-122"/>
                    <a:ea typeface="楷体" panose="02010609060101010101" pitchFamily="49" charset="-122"/>
                    <a:sym typeface="Wingdings" panose="05000000000000000000" pitchFamily="2" charset="2"/>
                  </a:rPr>
                  <a:t> </a:t>
                </a:r>
                <a:r>
                  <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        for </a:t>
                </a:r>
                <a:r>
                  <a:rPr lang="zh-CN" altLang="en-US"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每个输入单元</a:t>
                </a:r>
                <a:r>
                  <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j{</a:t>
                </a:r>
              </a:p>
              <a:p>
                <a:pPr marL="342900" indent="-342900">
                  <a:buAutoNum type="arabicParenBoth" startAt="3"/>
                </a:pPr>
                <a:r>
                  <a:rPr lang="en-US" altLang="zh-CN" sz="1800" dirty="0">
                    <a:solidFill>
                      <a:schemeClr val="tx1"/>
                    </a:solidFill>
                    <a:latin typeface="楷体" panose="02010609060101010101" pitchFamily="49" charset="-122"/>
                    <a:ea typeface="楷体" panose="02010609060101010101" pitchFamily="49" charset="-122"/>
                    <a:sym typeface="Wingdings" panose="05000000000000000000" pitchFamily="2" charset="2"/>
                  </a:rPr>
                  <a:t> </a:t>
                </a:r>
                <a:r>
                  <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             </a:t>
                </a:r>
                <a:r>
                  <a:rPr lang="en-US" altLang="zh-CN" sz="1800" dirty="0" err="1" smtClean="0">
                    <a:solidFill>
                      <a:schemeClr val="tx1"/>
                    </a:solidFill>
                    <a:latin typeface="楷体" panose="02010609060101010101" pitchFamily="49" charset="-122"/>
                    <a:ea typeface="楷体" panose="02010609060101010101" pitchFamily="49" charset="-122"/>
                    <a:sym typeface="Wingdings" panose="05000000000000000000" pitchFamily="2" charset="2"/>
                  </a:rPr>
                  <a:t>O</a:t>
                </a:r>
                <a:r>
                  <a:rPr lang="en-US" altLang="zh-CN" sz="1800" baseline="-25000" dirty="0" err="1" smtClean="0">
                    <a:solidFill>
                      <a:schemeClr val="tx1"/>
                    </a:solidFill>
                    <a:latin typeface="楷体" panose="02010609060101010101" pitchFamily="49" charset="-122"/>
                    <a:ea typeface="楷体" panose="02010609060101010101" pitchFamily="49" charset="-122"/>
                    <a:sym typeface="Wingdings" panose="05000000000000000000" pitchFamily="2" charset="2"/>
                  </a:rPr>
                  <a:t>j</a:t>
                </a:r>
                <a:r>
                  <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a:t>
                </a:r>
                <a:r>
                  <a:rPr lang="en-US" altLang="zh-CN" sz="1800" dirty="0" err="1" smtClean="0">
                    <a:solidFill>
                      <a:schemeClr val="tx1"/>
                    </a:solidFill>
                    <a:latin typeface="楷体" panose="02010609060101010101" pitchFamily="49" charset="-122"/>
                    <a:ea typeface="楷体" panose="02010609060101010101" pitchFamily="49" charset="-122"/>
                    <a:sym typeface="Wingdings" panose="05000000000000000000" pitchFamily="2" charset="2"/>
                  </a:rPr>
                  <a:t>I</a:t>
                </a:r>
                <a:r>
                  <a:rPr lang="en-US" altLang="zh-CN" sz="1800" baseline="-25000" dirty="0" err="1" smtClean="0">
                    <a:solidFill>
                      <a:schemeClr val="tx1"/>
                    </a:solidFill>
                    <a:latin typeface="楷体" panose="02010609060101010101" pitchFamily="49" charset="-122"/>
                    <a:ea typeface="楷体" panose="02010609060101010101" pitchFamily="49" charset="-122"/>
                    <a:sym typeface="Wingdings" panose="05000000000000000000" pitchFamily="2" charset="2"/>
                  </a:rPr>
                  <a:t>j</a:t>
                </a:r>
                <a:r>
                  <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a:t>
                </a:r>
                <a:r>
                  <a:rPr lang="zh-CN" altLang="en-US"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输入单元的输出是它的实际的输入值</a:t>
                </a:r>
                <a:endPar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endParaRPr>
              </a:p>
              <a:p>
                <a:pPr marL="342900" indent="-342900">
                  <a:buAutoNum type="arabicParenBoth" startAt="3"/>
                </a:pPr>
                <a:r>
                  <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         for </a:t>
                </a:r>
                <a:r>
                  <a:rPr lang="zh-CN" altLang="en-US"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隐藏或输出层每个单元</a:t>
                </a:r>
                <a:r>
                  <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j{</a:t>
                </a:r>
              </a:p>
              <a:p>
                <a:pPr marL="342900" indent="-342900">
                  <a:buAutoNum type="arabicParenBoth" startAt="3"/>
                </a:pPr>
                <a:r>
                  <a:rPr lang="en-US" altLang="zh-CN" sz="1800" dirty="0">
                    <a:solidFill>
                      <a:schemeClr val="tx1"/>
                    </a:solidFill>
                    <a:latin typeface="楷体" panose="02010609060101010101" pitchFamily="49" charset="-122"/>
                    <a:ea typeface="楷体" panose="02010609060101010101" pitchFamily="49" charset="-122"/>
                    <a:sym typeface="Wingdings" panose="05000000000000000000" pitchFamily="2" charset="2"/>
                  </a:rPr>
                  <a:t> </a:t>
                </a:r>
                <a:r>
                  <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              </a:t>
                </a:r>
                <a14:m>
                  <m:oMath xmlns:m="http://schemas.openxmlformats.org/officeDocument/2006/math">
                    <m:r>
                      <a:rPr lang="en-US" altLang="zh-CN" sz="1800" b="0" i="1" smtClean="0">
                        <a:solidFill>
                          <a:schemeClr val="tx1"/>
                        </a:solidFill>
                        <a:latin typeface="Cambria Math" panose="02040503050406030204" pitchFamily="18" charset="0"/>
                        <a:sym typeface="Wingdings" panose="05000000000000000000" pitchFamily="2" charset="2"/>
                      </a:rPr>
                      <m:t>𝐼</m:t>
                    </m:r>
                    <m:r>
                      <a:rPr lang="en-US" altLang="zh-CN" sz="1800" b="0" i="1" baseline="-25000" smtClean="0">
                        <a:solidFill>
                          <a:schemeClr val="tx1"/>
                        </a:solidFill>
                        <a:latin typeface="Cambria Math" panose="02040503050406030204" pitchFamily="18" charset="0"/>
                        <a:sym typeface="Wingdings" panose="05000000000000000000" pitchFamily="2" charset="2"/>
                      </a:rPr>
                      <m:t>𝑗</m:t>
                    </m:r>
                    <m:r>
                      <a:rPr lang="en-US" altLang="zh-CN" sz="1800" b="0" i="1" smtClean="0">
                        <a:solidFill>
                          <a:schemeClr val="tx1"/>
                        </a:solidFill>
                        <a:latin typeface="Cambria Math" panose="02040503050406030204" pitchFamily="18" charset="0"/>
                        <a:sym typeface="Wingdings" panose="05000000000000000000" pitchFamily="2" charset="2"/>
                      </a:rPr>
                      <m:t>=</m:t>
                    </m:r>
                    <m:nary>
                      <m:naryPr>
                        <m:chr m:val="∑"/>
                        <m:supHide m:val="on"/>
                        <m:ctrlPr>
                          <a:rPr lang="en-US" altLang="zh-CN" sz="1800" b="0" i="1" smtClean="0">
                            <a:solidFill>
                              <a:schemeClr val="tx1"/>
                            </a:solidFill>
                            <a:latin typeface="Cambria Math" panose="02040503050406030204" pitchFamily="18" charset="0"/>
                            <a:sym typeface="Wingdings" panose="05000000000000000000" pitchFamily="2" charset="2"/>
                          </a:rPr>
                        </m:ctrlPr>
                      </m:naryPr>
                      <m:sub>
                        <m:r>
                          <m:rPr>
                            <m:brk m:alnAt="7"/>
                          </m:rPr>
                          <a:rPr lang="en-US" altLang="zh-CN" sz="1800" b="0" i="1" smtClean="0">
                            <a:solidFill>
                              <a:schemeClr val="tx1"/>
                            </a:solidFill>
                            <a:latin typeface="Cambria Math" panose="02040503050406030204" pitchFamily="18" charset="0"/>
                            <a:sym typeface="Wingdings" panose="05000000000000000000" pitchFamily="2" charset="2"/>
                          </a:rPr>
                          <m:t>𝑗</m:t>
                        </m:r>
                        <m:r>
                          <a:rPr lang="en-US" altLang="zh-CN" sz="1800" b="0" i="1" smtClean="0">
                            <a:solidFill>
                              <a:schemeClr val="tx1"/>
                            </a:solidFill>
                            <a:latin typeface="Cambria Math" panose="02040503050406030204" pitchFamily="18" charset="0"/>
                            <a:sym typeface="Wingdings" panose="05000000000000000000" pitchFamily="2" charset="2"/>
                          </a:rPr>
                          <m:t>𝑖</m:t>
                        </m:r>
                      </m:sub>
                      <m:sup/>
                      <m:e>
                        <m:r>
                          <a:rPr lang="en-US" altLang="zh-CN" sz="1800" b="0" i="1" smtClean="0">
                            <a:solidFill>
                              <a:schemeClr val="tx1"/>
                            </a:solidFill>
                            <a:latin typeface="Cambria Math" panose="02040503050406030204" pitchFamily="18" charset="0"/>
                            <a:sym typeface="Wingdings" panose="05000000000000000000" pitchFamily="2" charset="2"/>
                          </a:rPr>
                          <m:t>𝑤</m:t>
                        </m:r>
                        <m:r>
                          <a:rPr lang="en-US" altLang="zh-CN" sz="1800" b="0" i="1" baseline="-25000" smtClean="0">
                            <a:solidFill>
                              <a:schemeClr val="tx1"/>
                            </a:solidFill>
                            <a:latin typeface="Cambria Math" panose="02040503050406030204" pitchFamily="18" charset="0"/>
                            <a:sym typeface="Wingdings" panose="05000000000000000000" pitchFamily="2" charset="2"/>
                          </a:rPr>
                          <m:t>𝑖𝑗</m:t>
                        </m:r>
                        <m:r>
                          <a:rPr lang="en-US" altLang="zh-CN" sz="1800" b="0" i="1" smtClean="0">
                            <a:solidFill>
                              <a:schemeClr val="tx1"/>
                            </a:solidFill>
                            <a:latin typeface="Cambria Math" panose="02040503050406030204" pitchFamily="18" charset="0"/>
                            <a:sym typeface="Wingdings" panose="05000000000000000000" pitchFamily="2" charset="2"/>
                          </a:rPr>
                          <m:t>𝑂</m:t>
                        </m:r>
                        <m:r>
                          <a:rPr lang="en-US" altLang="zh-CN" sz="1800" b="0" i="1" baseline="-25000" smtClean="0">
                            <a:solidFill>
                              <a:schemeClr val="tx1"/>
                            </a:solidFill>
                            <a:latin typeface="Cambria Math" panose="02040503050406030204" pitchFamily="18" charset="0"/>
                            <a:sym typeface="Wingdings" panose="05000000000000000000" pitchFamily="2" charset="2"/>
                          </a:rPr>
                          <m:t>𝑖</m:t>
                        </m:r>
                        <m:r>
                          <a:rPr lang="en-US" altLang="zh-CN" sz="1800" b="0" i="1" smtClean="0">
                            <a:solidFill>
                              <a:schemeClr val="tx1"/>
                            </a:solidFill>
                            <a:latin typeface="Cambria Math" panose="02040503050406030204" pitchFamily="18" charset="0"/>
                            <a:sym typeface="Wingdings" panose="05000000000000000000" pitchFamily="2" charset="2"/>
                          </a:rPr>
                          <m:t>+</m:t>
                        </m:r>
                        <m:r>
                          <a:rPr lang="zh-CN" altLang="en-US" sz="1800" b="0" i="1" smtClean="0">
                            <a:solidFill>
                              <a:schemeClr val="tx1"/>
                            </a:solidFill>
                            <a:latin typeface="Cambria Math" panose="02040503050406030204" pitchFamily="18" charset="0"/>
                            <a:sym typeface="Wingdings" panose="05000000000000000000" pitchFamily="2" charset="2"/>
                          </a:rPr>
                          <m:t>𝜃</m:t>
                        </m:r>
                        <m:r>
                          <a:rPr lang="en-US" altLang="zh-CN" sz="1800" b="0" i="1" baseline="-25000" smtClean="0">
                            <a:solidFill>
                              <a:schemeClr val="tx1"/>
                            </a:solidFill>
                            <a:latin typeface="Cambria Math" panose="02040503050406030204" pitchFamily="18" charset="0"/>
                            <a:sym typeface="Wingdings" panose="05000000000000000000" pitchFamily="2" charset="2"/>
                          </a:rPr>
                          <m:t>𝑗</m:t>
                        </m:r>
                      </m:e>
                    </m:nary>
                  </m:oMath>
                </a14:m>
                <a:r>
                  <a:rPr lang="zh-CN" altLang="en-US"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a:t>
                </a:r>
                <a:r>
                  <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a:t>
                </a:r>
                <a:r>
                  <a:rPr lang="zh-CN" altLang="en-US"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关于前一层</a:t>
                </a:r>
                <a:r>
                  <a:rPr lang="en-US" altLang="zh-CN" sz="1800" dirty="0" err="1" smtClean="0">
                    <a:solidFill>
                      <a:schemeClr val="tx1"/>
                    </a:solidFill>
                    <a:latin typeface="楷体" panose="02010609060101010101" pitchFamily="49" charset="-122"/>
                    <a:ea typeface="楷体" panose="02010609060101010101" pitchFamily="49" charset="-122"/>
                    <a:sym typeface="Wingdings" panose="05000000000000000000" pitchFamily="2" charset="2"/>
                  </a:rPr>
                  <a:t>i</a:t>
                </a:r>
                <a:r>
                  <a:rPr lang="zh-CN" altLang="en-US"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，计算单元</a:t>
                </a:r>
                <a:r>
                  <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j</a:t>
                </a:r>
                <a:r>
                  <a:rPr lang="zh-CN" altLang="en-US"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的净输入</a:t>
                </a:r>
                <a:endPar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179512" y="1556792"/>
                <a:ext cx="8712968" cy="4690515"/>
              </a:xfrm>
              <a:prstGeom prst="rect">
                <a:avLst/>
              </a:prstGeom>
              <a:blipFill rotWithShape="0">
                <a:blip r:embed="rId2"/>
                <a:stretch>
                  <a:fillRect l="-559" t="-909" b="-14026"/>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0" y="404813"/>
            <a:ext cx="7772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sz="4000" b="1" dirty="0">
                <a:solidFill>
                  <a:srgbClr val="FF0000"/>
                </a:solidFill>
                <a:ea typeface="隶书" panose="02010509060101010101" pitchFamily="49" charset="-122"/>
              </a:rPr>
              <a:t>（</a:t>
            </a:r>
            <a:r>
              <a:rPr lang="zh-CN" altLang="en-US" sz="4000" b="1" dirty="0" smtClean="0">
                <a:solidFill>
                  <a:srgbClr val="FF0000"/>
                </a:solidFill>
                <a:ea typeface="隶书" panose="02010509060101010101" pitchFamily="49" charset="-122"/>
              </a:rPr>
              <a:t>十六）</a:t>
            </a:r>
            <a:endParaRPr lang="zh-CN" altLang="en-US" sz="4000" b="1" dirty="0">
              <a:solidFill>
                <a:srgbClr val="FF0000"/>
              </a:solidFill>
              <a:ea typeface="隶书" panose="02010509060101010101" pitchFamily="49" charset="-122"/>
            </a:endParaRPr>
          </a:p>
        </p:txBody>
      </p:sp>
      <mc:AlternateContent xmlns:mc="http://schemas.openxmlformats.org/markup-compatibility/2006" xmlns:a14="http://schemas.microsoft.com/office/drawing/2010/main">
        <mc:Choice Requires="a14">
          <p:sp>
            <p:nvSpPr>
              <p:cNvPr id="2" name="文本框 1"/>
              <p:cNvSpPr txBox="1"/>
              <p:nvPr/>
            </p:nvSpPr>
            <p:spPr>
              <a:xfrm>
                <a:off x="179512" y="1556792"/>
                <a:ext cx="8712968" cy="4367029"/>
              </a:xfrm>
              <a:prstGeom prst="rect">
                <a:avLst/>
              </a:prstGeom>
              <a:noFill/>
            </p:spPr>
            <p:txBody>
              <a:bodyPr wrap="square" rtlCol="0">
                <a:spAutoFit/>
              </a:bodyPr>
              <a:lstStyle/>
              <a:p>
                <a:r>
                  <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(9) </a:t>
                </a:r>
                <a14:m>
                  <m:oMath xmlns:m="http://schemas.openxmlformats.org/officeDocument/2006/math">
                    <m:r>
                      <a:rPr lang="en-US" altLang="zh-CN" sz="1800" b="0" i="0" smtClean="0">
                        <a:solidFill>
                          <a:schemeClr val="tx1"/>
                        </a:solidFill>
                        <a:latin typeface="Cambria Math" panose="02040503050406030204" pitchFamily="18" charset="0"/>
                        <a:sym typeface="Wingdings" panose="05000000000000000000" pitchFamily="2" charset="2"/>
                      </a:rPr>
                      <m:t>          </m:t>
                    </m:r>
                    <m:r>
                      <a:rPr lang="en-US" altLang="zh-CN" sz="1800" b="0" i="1" smtClean="0">
                        <a:solidFill>
                          <a:schemeClr val="tx1"/>
                        </a:solidFill>
                        <a:latin typeface="Cambria Math" panose="02040503050406030204" pitchFamily="18" charset="0"/>
                        <a:sym typeface="Wingdings" panose="05000000000000000000" pitchFamily="2" charset="2"/>
                      </a:rPr>
                      <m:t>𝑂</m:t>
                    </m:r>
                    <m:r>
                      <a:rPr lang="en-US" altLang="zh-CN" sz="1800" b="0" i="1" baseline="-25000" smtClean="0">
                        <a:solidFill>
                          <a:schemeClr val="tx1"/>
                        </a:solidFill>
                        <a:latin typeface="Cambria Math" panose="02040503050406030204" pitchFamily="18" charset="0"/>
                        <a:sym typeface="Wingdings" panose="05000000000000000000" pitchFamily="2" charset="2"/>
                      </a:rPr>
                      <m:t>𝑗</m:t>
                    </m:r>
                    <m:r>
                      <a:rPr lang="en-US" altLang="zh-CN" sz="1800" b="0" i="1" smtClean="0">
                        <a:solidFill>
                          <a:schemeClr val="tx1"/>
                        </a:solidFill>
                        <a:latin typeface="Cambria Math" panose="02040503050406030204" pitchFamily="18" charset="0"/>
                        <a:sym typeface="Wingdings" panose="05000000000000000000" pitchFamily="2" charset="2"/>
                      </a:rPr>
                      <m:t>=1/(1+</m:t>
                    </m:r>
                    <m:sSup>
                      <m:sSupPr>
                        <m:ctrlPr>
                          <a:rPr lang="en-US" altLang="zh-CN" sz="1800" b="0" i="1" smtClean="0">
                            <a:solidFill>
                              <a:schemeClr val="tx1"/>
                            </a:solidFill>
                            <a:latin typeface="Cambria Math" panose="02040503050406030204" pitchFamily="18" charset="0"/>
                            <a:sym typeface="Wingdings" panose="05000000000000000000" pitchFamily="2" charset="2"/>
                          </a:rPr>
                        </m:ctrlPr>
                      </m:sSupPr>
                      <m:e>
                        <m:r>
                          <a:rPr lang="en-US" altLang="zh-CN" sz="1800" b="0" i="1" smtClean="0">
                            <a:solidFill>
                              <a:schemeClr val="tx1"/>
                            </a:solidFill>
                            <a:latin typeface="Cambria Math" panose="02040503050406030204" pitchFamily="18" charset="0"/>
                            <a:sym typeface="Wingdings" panose="05000000000000000000" pitchFamily="2" charset="2"/>
                          </a:rPr>
                          <m:t>𝑒</m:t>
                        </m:r>
                      </m:e>
                      <m:sup>
                        <m:r>
                          <a:rPr lang="en-US" altLang="zh-CN" sz="1800" b="0" i="1" smtClean="0">
                            <a:solidFill>
                              <a:schemeClr val="tx1"/>
                            </a:solidFill>
                            <a:latin typeface="Cambria Math" panose="02040503050406030204" pitchFamily="18" charset="0"/>
                            <a:sym typeface="Wingdings" panose="05000000000000000000" pitchFamily="2" charset="2"/>
                          </a:rPr>
                          <m:t>−</m:t>
                        </m:r>
                        <m:r>
                          <a:rPr lang="en-US" altLang="zh-CN" sz="1800" b="0" i="1" smtClean="0">
                            <a:solidFill>
                              <a:schemeClr val="tx1"/>
                            </a:solidFill>
                            <a:latin typeface="Cambria Math" panose="02040503050406030204" pitchFamily="18" charset="0"/>
                            <a:sym typeface="Wingdings" panose="05000000000000000000" pitchFamily="2" charset="2"/>
                          </a:rPr>
                          <m:t>𝐼𝑗</m:t>
                        </m:r>
                      </m:sup>
                    </m:sSup>
                    <m:r>
                      <a:rPr lang="en-US" altLang="zh-CN" sz="1800" b="0" i="1" smtClean="0">
                        <a:solidFill>
                          <a:schemeClr val="tx1"/>
                        </a:solidFill>
                        <a:latin typeface="Cambria Math" panose="02040503050406030204" pitchFamily="18" charset="0"/>
                        <a:sym typeface="Wingdings" panose="05000000000000000000" pitchFamily="2" charset="2"/>
                      </a:rPr>
                      <m:t>)</m:t>
                    </m:r>
                  </m:oMath>
                </a14:m>
                <a:r>
                  <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a:t>
                </a:r>
                <a:r>
                  <a:rPr lang="zh-CN" altLang="en-US"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计算单元</a:t>
                </a:r>
                <a:r>
                  <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j</a:t>
                </a:r>
                <a:r>
                  <a:rPr lang="zh-CN" altLang="en-US"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的输出</a:t>
                </a:r>
                <a:endPar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endParaRPr>
              </a:p>
              <a:p>
                <a:r>
                  <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(10)        //</a:t>
                </a:r>
                <a:r>
                  <a:rPr lang="zh-CN" altLang="en-US"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后向传播误差；</a:t>
                </a:r>
                <a:endPar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endParaRPr>
              </a:p>
              <a:p>
                <a:r>
                  <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(11)        for </a:t>
                </a:r>
                <a:r>
                  <a:rPr lang="zh-CN" altLang="en-US"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输出层每个单元</a:t>
                </a:r>
                <a:r>
                  <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j</a:t>
                </a:r>
              </a:p>
              <a:p>
                <a:r>
                  <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(12)               </a:t>
                </a:r>
                <a:r>
                  <a:rPr lang="en-US" altLang="zh-CN" sz="1800" dirty="0" err="1" smtClean="0">
                    <a:solidFill>
                      <a:schemeClr val="tx1"/>
                    </a:solidFill>
                    <a:latin typeface="楷体" panose="02010609060101010101" pitchFamily="49" charset="-122"/>
                    <a:ea typeface="楷体" panose="02010609060101010101" pitchFamily="49" charset="-122"/>
                    <a:sym typeface="Wingdings" panose="05000000000000000000" pitchFamily="2" charset="2"/>
                  </a:rPr>
                  <a:t>Err</a:t>
                </a:r>
                <a:r>
                  <a:rPr lang="en-US" altLang="zh-CN" sz="1800" baseline="-25000" dirty="0" err="1" smtClean="0">
                    <a:solidFill>
                      <a:schemeClr val="tx1"/>
                    </a:solidFill>
                    <a:latin typeface="楷体" panose="02010609060101010101" pitchFamily="49" charset="-122"/>
                    <a:ea typeface="楷体" panose="02010609060101010101" pitchFamily="49" charset="-122"/>
                    <a:sym typeface="Wingdings" panose="05000000000000000000" pitchFamily="2" charset="2"/>
                  </a:rPr>
                  <a:t>j</a:t>
                </a:r>
                <a:r>
                  <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a:t>
                </a:r>
                <a:r>
                  <a:rPr lang="en-US" altLang="zh-CN" sz="1800" dirty="0" err="1" smtClean="0">
                    <a:solidFill>
                      <a:schemeClr val="tx1"/>
                    </a:solidFill>
                    <a:latin typeface="楷体" panose="02010609060101010101" pitchFamily="49" charset="-122"/>
                    <a:ea typeface="楷体" panose="02010609060101010101" pitchFamily="49" charset="-122"/>
                    <a:sym typeface="Wingdings" panose="05000000000000000000" pitchFamily="2" charset="2"/>
                  </a:rPr>
                  <a:t>O</a:t>
                </a:r>
                <a:r>
                  <a:rPr lang="en-US" altLang="zh-CN" sz="1800" baseline="-25000" dirty="0" err="1" smtClean="0">
                    <a:solidFill>
                      <a:schemeClr val="tx1"/>
                    </a:solidFill>
                    <a:latin typeface="楷体" panose="02010609060101010101" pitchFamily="49" charset="-122"/>
                    <a:ea typeface="楷体" panose="02010609060101010101" pitchFamily="49" charset="-122"/>
                    <a:sym typeface="Wingdings" panose="05000000000000000000" pitchFamily="2" charset="2"/>
                  </a:rPr>
                  <a:t>j</a:t>
                </a:r>
                <a:r>
                  <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(1-O</a:t>
                </a:r>
                <a:r>
                  <a:rPr lang="en-US" altLang="zh-CN" sz="1800" baseline="-250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j</a:t>
                </a:r>
                <a:r>
                  <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a:t>
                </a:r>
                <a:r>
                  <a:rPr lang="en-US" altLang="zh-CN" sz="1800" dirty="0" err="1" smtClean="0">
                    <a:solidFill>
                      <a:schemeClr val="tx1"/>
                    </a:solidFill>
                    <a:latin typeface="楷体" panose="02010609060101010101" pitchFamily="49" charset="-122"/>
                    <a:ea typeface="楷体" panose="02010609060101010101" pitchFamily="49" charset="-122"/>
                    <a:sym typeface="Wingdings" panose="05000000000000000000" pitchFamily="2" charset="2"/>
                  </a:rPr>
                  <a:t>T</a:t>
                </a:r>
                <a:r>
                  <a:rPr lang="en-US" altLang="zh-CN" sz="1800" baseline="-25000" dirty="0" err="1" smtClean="0">
                    <a:solidFill>
                      <a:schemeClr val="tx1"/>
                    </a:solidFill>
                    <a:latin typeface="楷体" panose="02010609060101010101" pitchFamily="49" charset="-122"/>
                    <a:ea typeface="楷体" panose="02010609060101010101" pitchFamily="49" charset="-122"/>
                    <a:sym typeface="Wingdings" panose="05000000000000000000" pitchFamily="2" charset="2"/>
                  </a:rPr>
                  <a:t>j</a:t>
                </a:r>
                <a:r>
                  <a:rPr lang="en-US" altLang="zh-CN" sz="1800" dirty="0" err="1" smtClean="0">
                    <a:solidFill>
                      <a:schemeClr val="tx1"/>
                    </a:solidFill>
                    <a:latin typeface="楷体" panose="02010609060101010101" pitchFamily="49" charset="-122"/>
                    <a:ea typeface="楷体" panose="02010609060101010101" pitchFamily="49" charset="-122"/>
                    <a:sym typeface="Wingdings" panose="05000000000000000000" pitchFamily="2" charset="2"/>
                  </a:rPr>
                  <a:t>-O</a:t>
                </a:r>
                <a:r>
                  <a:rPr lang="en-US" altLang="zh-CN" sz="1800" baseline="-25000" dirty="0" err="1" smtClean="0">
                    <a:solidFill>
                      <a:schemeClr val="tx1"/>
                    </a:solidFill>
                    <a:latin typeface="楷体" panose="02010609060101010101" pitchFamily="49" charset="-122"/>
                    <a:ea typeface="楷体" panose="02010609060101010101" pitchFamily="49" charset="-122"/>
                    <a:sym typeface="Wingdings" panose="05000000000000000000" pitchFamily="2" charset="2"/>
                  </a:rPr>
                  <a:t>j</a:t>
                </a:r>
                <a:r>
                  <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a:t>
                </a:r>
                <a:r>
                  <a:rPr lang="zh-CN" altLang="en-US"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计算误差</a:t>
                </a:r>
                <a:endPar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endParaRPr>
              </a:p>
              <a:p>
                <a:r>
                  <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(13)        for </a:t>
                </a:r>
                <a:r>
                  <a:rPr lang="zh-CN" altLang="en-US"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由最后一个到第一个隐藏层，对于隐藏层每个单元</a:t>
                </a:r>
                <a:r>
                  <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j</a:t>
                </a:r>
              </a:p>
              <a:p>
                <a:r>
                  <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(14)               </a:t>
                </a:r>
                <a:r>
                  <a:rPr lang="en-US" altLang="zh-CN" sz="1800" dirty="0" err="1" smtClean="0">
                    <a:solidFill>
                      <a:schemeClr val="tx1"/>
                    </a:solidFill>
                    <a:latin typeface="楷体" panose="02010609060101010101" pitchFamily="49" charset="-122"/>
                    <a:ea typeface="楷体" panose="02010609060101010101" pitchFamily="49" charset="-122"/>
                    <a:sym typeface="Wingdings" panose="05000000000000000000" pitchFamily="2" charset="2"/>
                  </a:rPr>
                  <a:t>Err</a:t>
                </a:r>
                <a:r>
                  <a:rPr lang="en-US" altLang="zh-CN" sz="1800" baseline="-25000" dirty="0" err="1" smtClean="0">
                    <a:solidFill>
                      <a:schemeClr val="tx1"/>
                    </a:solidFill>
                    <a:latin typeface="楷体" panose="02010609060101010101" pitchFamily="49" charset="-122"/>
                    <a:ea typeface="楷体" panose="02010609060101010101" pitchFamily="49" charset="-122"/>
                    <a:sym typeface="Wingdings" panose="05000000000000000000" pitchFamily="2" charset="2"/>
                  </a:rPr>
                  <a:t>j</a:t>
                </a:r>
                <a:r>
                  <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a:t>
                </a:r>
                <a:r>
                  <a:rPr lang="en-US" altLang="zh-CN" sz="1800" dirty="0" err="1" smtClean="0">
                    <a:solidFill>
                      <a:schemeClr val="tx1"/>
                    </a:solidFill>
                    <a:latin typeface="楷体" panose="02010609060101010101" pitchFamily="49" charset="-122"/>
                    <a:ea typeface="楷体" panose="02010609060101010101" pitchFamily="49" charset="-122"/>
                    <a:sym typeface="Wingdings" panose="05000000000000000000" pitchFamily="2" charset="2"/>
                  </a:rPr>
                  <a:t>O</a:t>
                </a:r>
                <a:r>
                  <a:rPr lang="en-US" altLang="zh-CN" sz="1800" baseline="-25000" dirty="0" err="1" smtClean="0">
                    <a:solidFill>
                      <a:schemeClr val="tx1"/>
                    </a:solidFill>
                    <a:latin typeface="楷体" panose="02010609060101010101" pitchFamily="49" charset="-122"/>
                    <a:ea typeface="楷体" panose="02010609060101010101" pitchFamily="49" charset="-122"/>
                    <a:sym typeface="Wingdings" panose="05000000000000000000" pitchFamily="2" charset="2"/>
                  </a:rPr>
                  <a:t>j</a:t>
                </a:r>
                <a:r>
                  <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(1-O</a:t>
                </a:r>
                <a:r>
                  <a:rPr lang="en-US" altLang="zh-CN" sz="1800" baseline="-250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j</a:t>
                </a:r>
                <a:r>
                  <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a:t>
                </a:r>
                <a14:m>
                  <m:oMath xmlns:m="http://schemas.openxmlformats.org/officeDocument/2006/math">
                    <m:nary>
                      <m:naryPr>
                        <m:chr m:val="∑"/>
                        <m:supHide m:val="on"/>
                        <m:ctrlPr>
                          <a:rPr lang="en-US" altLang="zh-CN" sz="1800" i="1" smtClean="0">
                            <a:solidFill>
                              <a:schemeClr val="tx1"/>
                            </a:solidFill>
                            <a:latin typeface="Cambria Math" panose="02040503050406030204" pitchFamily="18" charset="0"/>
                            <a:sym typeface="Wingdings" panose="05000000000000000000" pitchFamily="2" charset="2"/>
                          </a:rPr>
                        </m:ctrlPr>
                      </m:naryPr>
                      <m:sub>
                        <m:r>
                          <m:rPr>
                            <m:brk m:alnAt="7"/>
                          </m:rPr>
                          <a:rPr lang="en-US" altLang="zh-CN" sz="1800" b="0" i="1" smtClean="0">
                            <a:solidFill>
                              <a:schemeClr val="tx1"/>
                            </a:solidFill>
                            <a:latin typeface="Cambria Math" panose="02040503050406030204" pitchFamily="18" charset="0"/>
                            <a:sym typeface="Wingdings" panose="05000000000000000000" pitchFamily="2" charset="2"/>
                          </a:rPr>
                          <m:t>𝑘</m:t>
                        </m:r>
                      </m:sub>
                      <m:sup/>
                      <m:e>
                        <m:r>
                          <a:rPr lang="en-US" altLang="zh-CN" sz="1800" b="0" i="1" smtClean="0">
                            <a:solidFill>
                              <a:schemeClr val="tx1"/>
                            </a:solidFill>
                            <a:latin typeface="Cambria Math" panose="02040503050406030204" pitchFamily="18" charset="0"/>
                            <a:sym typeface="Wingdings" panose="05000000000000000000" pitchFamily="2" charset="2"/>
                          </a:rPr>
                          <m:t>𝐸𝑟𝑟</m:t>
                        </m:r>
                        <m:r>
                          <a:rPr lang="en-US" altLang="zh-CN" sz="1800" b="0" i="1" baseline="-25000" smtClean="0">
                            <a:solidFill>
                              <a:schemeClr val="tx1"/>
                            </a:solidFill>
                            <a:latin typeface="Cambria Math" panose="02040503050406030204" pitchFamily="18" charset="0"/>
                            <a:sym typeface="Wingdings" panose="05000000000000000000" pitchFamily="2" charset="2"/>
                          </a:rPr>
                          <m:t>𝑘</m:t>
                        </m:r>
                        <m:r>
                          <a:rPr lang="en-US" altLang="zh-CN" sz="1800" b="0" i="1" smtClean="0">
                            <a:solidFill>
                              <a:schemeClr val="tx1"/>
                            </a:solidFill>
                            <a:latin typeface="Cambria Math" panose="02040503050406030204" pitchFamily="18" charset="0"/>
                            <a:sym typeface="Wingdings" panose="05000000000000000000" pitchFamily="2" charset="2"/>
                          </a:rPr>
                          <m:t>𝑤</m:t>
                        </m:r>
                        <m:r>
                          <a:rPr lang="en-US" altLang="zh-CN" sz="1800" b="0" i="1" baseline="-25000" smtClean="0">
                            <a:solidFill>
                              <a:schemeClr val="tx1"/>
                            </a:solidFill>
                            <a:latin typeface="Cambria Math" panose="02040503050406030204" pitchFamily="18" charset="0"/>
                            <a:sym typeface="Wingdings" panose="05000000000000000000" pitchFamily="2" charset="2"/>
                          </a:rPr>
                          <m:t>𝑗𝑘</m:t>
                        </m:r>
                      </m:e>
                    </m:nary>
                  </m:oMath>
                </a14:m>
                <a:r>
                  <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a:t>
                </a:r>
                <a:r>
                  <a:rPr lang="zh-CN" altLang="en-US"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计算关于下一个较高层</a:t>
                </a:r>
                <a:r>
                  <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k</a:t>
                </a:r>
                <a:r>
                  <a:rPr lang="zh-CN" altLang="en-US"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的误差</a:t>
                </a:r>
                <a:endPar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endParaRPr>
              </a:p>
              <a:p>
                <a:r>
                  <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(15)        for network</a:t>
                </a:r>
                <a:r>
                  <a:rPr lang="zh-CN" altLang="en-US"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中每个权</a:t>
                </a:r>
                <a:r>
                  <a:rPr lang="en-US" altLang="zh-CN" sz="1800" dirty="0" err="1" smtClean="0">
                    <a:solidFill>
                      <a:schemeClr val="tx1"/>
                    </a:solidFill>
                    <a:latin typeface="楷体" panose="02010609060101010101" pitchFamily="49" charset="-122"/>
                    <a:ea typeface="楷体" panose="02010609060101010101" pitchFamily="49" charset="-122"/>
                    <a:sym typeface="Wingdings" panose="05000000000000000000" pitchFamily="2" charset="2"/>
                  </a:rPr>
                  <a:t>w</a:t>
                </a:r>
                <a:r>
                  <a:rPr lang="en-US" altLang="zh-CN" sz="1800" baseline="-25000" dirty="0" err="1" smtClean="0">
                    <a:solidFill>
                      <a:schemeClr val="tx1"/>
                    </a:solidFill>
                    <a:latin typeface="楷体" panose="02010609060101010101" pitchFamily="49" charset="-122"/>
                    <a:ea typeface="楷体" panose="02010609060101010101" pitchFamily="49" charset="-122"/>
                    <a:sym typeface="Wingdings" panose="05000000000000000000" pitchFamily="2" charset="2"/>
                  </a:rPr>
                  <a:t>ij</a:t>
                </a:r>
                <a:r>
                  <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a:t>
                </a:r>
              </a:p>
              <a:p>
                <a:r>
                  <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(16)             </a:t>
                </a:r>
                <a:r>
                  <a:rPr lang="el-GR"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a:t>
                </a:r>
                <a:r>
                  <a:rPr lang="en-US" altLang="zh-CN" sz="1800" dirty="0" err="1" smtClean="0">
                    <a:solidFill>
                      <a:schemeClr val="tx1"/>
                    </a:solidFill>
                    <a:latin typeface="楷体" panose="02010609060101010101" pitchFamily="49" charset="-122"/>
                    <a:ea typeface="楷体" panose="02010609060101010101" pitchFamily="49" charset="-122"/>
                    <a:sym typeface="Wingdings" panose="05000000000000000000" pitchFamily="2" charset="2"/>
                  </a:rPr>
                  <a:t>w</a:t>
                </a:r>
                <a:r>
                  <a:rPr lang="en-US" altLang="zh-CN" sz="1800" baseline="-25000" dirty="0" err="1" smtClean="0">
                    <a:solidFill>
                      <a:schemeClr val="tx1"/>
                    </a:solidFill>
                    <a:latin typeface="楷体" panose="02010609060101010101" pitchFamily="49" charset="-122"/>
                    <a:ea typeface="楷体" panose="02010609060101010101" pitchFamily="49" charset="-122"/>
                    <a:sym typeface="Wingdings" panose="05000000000000000000" pitchFamily="2" charset="2"/>
                  </a:rPr>
                  <a:t>ij</a:t>
                </a:r>
                <a:r>
                  <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=(l)</a:t>
                </a:r>
                <a:r>
                  <a:rPr lang="en-US" altLang="zh-CN" sz="1800" dirty="0" err="1" smtClean="0">
                    <a:solidFill>
                      <a:schemeClr val="tx1"/>
                    </a:solidFill>
                    <a:latin typeface="楷体" panose="02010609060101010101" pitchFamily="49" charset="-122"/>
                    <a:ea typeface="楷体" panose="02010609060101010101" pitchFamily="49" charset="-122"/>
                    <a:sym typeface="Wingdings" panose="05000000000000000000" pitchFamily="2" charset="2"/>
                  </a:rPr>
                  <a:t>Err</a:t>
                </a:r>
                <a:r>
                  <a:rPr lang="en-US" altLang="zh-CN" sz="1800" baseline="-25000" dirty="0" err="1" smtClean="0">
                    <a:solidFill>
                      <a:schemeClr val="tx1"/>
                    </a:solidFill>
                    <a:latin typeface="楷体" panose="02010609060101010101" pitchFamily="49" charset="-122"/>
                    <a:ea typeface="楷体" panose="02010609060101010101" pitchFamily="49" charset="-122"/>
                    <a:sym typeface="Wingdings" panose="05000000000000000000" pitchFamily="2" charset="2"/>
                  </a:rPr>
                  <a:t>j</a:t>
                </a:r>
                <a:r>
                  <a:rPr lang="en-US" altLang="zh-CN" sz="1800" dirty="0" err="1" smtClean="0">
                    <a:solidFill>
                      <a:schemeClr val="tx1"/>
                    </a:solidFill>
                    <a:latin typeface="楷体" panose="02010609060101010101" pitchFamily="49" charset="-122"/>
                    <a:ea typeface="楷体" panose="02010609060101010101" pitchFamily="49" charset="-122"/>
                    <a:sym typeface="Wingdings" panose="05000000000000000000" pitchFamily="2" charset="2"/>
                  </a:rPr>
                  <a:t>O</a:t>
                </a:r>
                <a:r>
                  <a:rPr lang="en-US" altLang="zh-CN" sz="1800" baseline="-25000" dirty="0" err="1" smtClean="0">
                    <a:solidFill>
                      <a:schemeClr val="tx1"/>
                    </a:solidFill>
                    <a:latin typeface="楷体" panose="02010609060101010101" pitchFamily="49" charset="-122"/>
                    <a:ea typeface="楷体" panose="02010609060101010101" pitchFamily="49" charset="-122"/>
                    <a:sym typeface="Wingdings" panose="05000000000000000000" pitchFamily="2" charset="2"/>
                  </a:rPr>
                  <a:t>i</a:t>
                </a:r>
                <a:r>
                  <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a:t>
                </a:r>
                <a:r>
                  <a:rPr lang="zh-CN" altLang="en-US"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权重增量</a:t>
                </a:r>
                <a:endPar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endParaRPr>
              </a:p>
              <a:p>
                <a:r>
                  <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(17)             </a:t>
                </a:r>
                <a:r>
                  <a:rPr lang="en-US" altLang="zh-CN" sz="1800" dirty="0" err="1" smtClean="0">
                    <a:solidFill>
                      <a:schemeClr val="tx1"/>
                    </a:solidFill>
                    <a:latin typeface="楷体" panose="02010609060101010101" pitchFamily="49" charset="-122"/>
                    <a:ea typeface="楷体" panose="02010609060101010101" pitchFamily="49" charset="-122"/>
                    <a:sym typeface="Wingdings" panose="05000000000000000000" pitchFamily="2" charset="2"/>
                  </a:rPr>
                  <a:t>w</a:t>
                </a:r>
                <a:r>
                  <a:rPr lang="en-US" altLang="zh-CN" sz="1800" baseline="-25000" dirty="0" err="1" smtClean="0">
                    <a:solidFill>
                      <a:schemeClr val="tx1"/>
                    </a:solidFill>
                    <a:latin typeface="楷体" panose="02010609060101010101" pitchFamily="49" charset="-122"/>
                    <a:ea typeface="楷体" panose="02010609060101010101" pitchFamily="49" charset="-122"/>
                    <a:sym typeface="Wingdings" panose="05000000000000000000" pitchFamily="2" charset="2"/>
                  </a:rPr>
                  <a:t>ij</a:t>
                </a:r>
                <a:r>
                  <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a:t>
                </a:r>
                <a:r>
                  <a:rPr lang="en-US" altLang="zh-CN" sz="1800" dirty="0" err="1" smtClean="0">
                    <a:solidFill>
                      <a:schemeClr val="tx1"/>
                    </a:solidFill>
                    <a:latin typeface="楷体" panose="02010609060101010101" pitchFamily="49" charset="-122"/>
                    <a:ea typeface="楷体" panose="02010609060101010101" pitchFamily="49" charset="-122"/>
                    <a:sym typeface="Wingdings" panose="05000000000000000000" pitchFamily="2" charset="2"/>
                  </a:rPr>
                  <a:t>w</a:t>
                </a:r>
                <a:r>
                  <a:rPr lang="en-US" altLang="zh-CN" sz="1800" baseline="-25000" dirty="0" err="1" smtClean="0">
                    <a:solidFill>
                      <a:schemeClr val="tx1"/>
                    </a:solidFill>
                    <a:latin typeface="楷体" panose="02010609060101010101" pitchFamily="49" charset="-122"/>
                    <a:ea typeface="楷体" panose="02010609060101010101" pitchFamily="49" charset="-122"/>
                    <a:sym typeface="Wingdings" panose="05000000000000000000" pitchFamily="2" charset="2"/>
                  </a:rPr>
                  <a:t>ij</a:t>
                </a:r>
                <a:r>
                  <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a:t>
                </a:r>
                <a:r>
                  <a:rPr lang="el-GR" altLang="zh-CN" sz="1800" dirty="0">
                    <a:solidFill>
                      <a:schemeClr val="tx1"/>
                    </a:solidFill>
                    <a:latin typeface="楷体" panose="02010609060101010101" pitchFamily="49" charset="-122"/>
                    <a:ea typeface="楷体" panose="02010609060101010101" pitchFamily="49" charset="-122"/>
                    <a:sym typeface="Wingdings" panose="05000000000000000000" pitchFamily="2" charset="2"/>
                  </a:rPr>
                  <a:t> </a:t>
                </a:r>
                <a:r>
                  <a:rPr lang="el-GR"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a:t>
                </a:r>
                <a:r>
                  <a:rPr lang="en-US" altLang="zh-CN" sz="1800" dirty="0" err="1" smtClean="0">
                    <a:solidFill>
                      <a:schemeClr val="tx1"/>
                    </a:solidFill>
                    <a:latin typeface="楷体" panose="02010609060101010101" pitchFamily="49" charset="-122"/>
                    <a:ea typeface="楷体" panose="02010609060101010101" pitchFamily="49" charset="-122"/>
                    <a:sym typeface="Wingdings" panose="05000000000000000000" pitchFamily="2" charset="2"/>
                  </a:rPr>
                  <a:t>w</a:t>
                </a:r>
                <a:r>
                  <a:rPr lang="en-US" altLang="zh-CN" sz="1800" baseline="-25000" dirty="0" err="1" smtClean="0">
                    <a:solidFill>
                      <a:schemeClr val="tx1"/>
                    </a:solidFill>
                    <a:latin typeface="楷体" panose="02010609060101010101" pitchFamily="49" charset="-122"/>
                    <a:ea typeface="楷体" panose="02010609060101010101" pitchFamily="49" charset="-122"/>
                    <a:sym typeface="Wingdings" panose="05000000000000000000" pitchFamily="2" charset="2"/>
                  </a:rPr>
                  <a:t>ij</a:t>
                </a:r>
                <a:r>
                  <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a:t>
                </a:r>
                <a:r>
                  <a:rPr lang="zh-CN" altLang="en-US"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权重更新</a:t>
                </a:r>
                <a:endPar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endParaRPr>
              </a:p>
              <a:p>
                <a:r>
                  <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(18)        for network</a:t>
                </a:r>
                <a:r>
                  <a:rPr lang="zh-CN" altLang="en-US"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中的每个偏倚</a:t>
                </a:r>
                <a:r>
                  <a:rPr lang="el-GR"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θ</a:t>
                </a:r>
                <a:r>
                  <a:rPr lang="en-US" altLang="zh-CN" sz="1800" baseline="-250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j</a:t>
                </a:r>
                <a:r>
                  <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a:t>
                </a:r>
              </a:p>
              <a:p>
                <a:r>
                  <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(19)</a:t>
                </a:r>
                <a:r>
                  <a:rPr lang="el-GR" altLang="zh-CN" sz="1800" dirty="0">
                    <a:solidFill>
                      <a:schemeClr val="tx1"/>
                    </a:solidFill>
                    <a:latin typeface="楷体" panose="02010609060101010101" pitchFamily="49" charset="-122"/>
                    <a:ea typeface="楷体" panose="02010609060101010101" pitchFamily="49" charset="-122"/>
                    <a:sym typeface="Wingdings" panose="05000000000000000000" pitchFamily="2" charset="2"/>
                  </a:rPr>
                  <a:t> </a:t>
                </a:r>
                <a:r>
                  <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             </a:t>
                </a:r>
                <a:r>
                  <a:rPr lang="el-GR"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 </a:t>
                </a:r>
                <a:r>
                  <a:rPr lang="el-GR" altLang="zh-CN" sz="1800" dirty="0">
                    <a:solidFill>
                      <a:schemeClr val="tx1"/>
                    </a:solidFill>
                    <a:latin typeface="楷体" panose="02010609060101010101" pitchFamily="49" charset="-122"/>
                    <a:ea typeface="楷体" panose="02010609060101010101" pitchFamily="49" charset="-122"/>
                    <a:sym typeface="Wingdings" panose="05000000000000000000" pitchFamily="2" charset="2"/>
                  </a:rPr>
                  <a:t>θ</a:t>
                </a:r>
                <a:r>
                  <a:rPr lang="en-US" altLang="zh-CN" sz="1800" baseline="-250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j</a:t>
                </a:r>
                <a:r>
                  <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=(l)</a:t>
                </a:r>
                <a:r>
                  <a:rPr lang="en-US" altLang="zh-CN" sz="1800" dirty="0" err="1" smtClean="0">
                    <a:solidFill>
                      <a:schemeClr val="tx1"/>
                    </a:solidFill>
                    <a:latin typeface="楷体" panose="02010609060101010101" pitchFamily="49" charset="-122"/>
                    <a:ea typeface="楷体" panose="02010609060101010101" pitchFamily="49" charset="-122"/>
                    <a:sym typeface="Wingdings" panose="05000000000000000000" pitchFamily="2" charset="2"/>
                  </a:rPr>
                  <a:t>Err</a:t>
                </a:r>
                <a:r>
                  <a:rPr lang="en-US" altLang="zh-CN" sz="1800" baseline="-25000" dirty="0" err="1" smtClean="0">
                    <a:solidFill>
                      <a:schemeClr val="tx1"/>
                    </a:solidFill>
                    <a:latin typeface="楷体" panose="02010609060101010101" pitchFamily="49" charset="-122"/>
                    <a:ea typeface="楷体" panose="02010609060101010101" pitchFamily="49" charset="-122"/>
                    <a:sym typeface="Wingdings" panose="05000000000000000000" pitchFamily="2" charset="2"/>
                  </a:rPr>
                  <a:t>j</a:t>
                </a:r>
                <a:r>
                  <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a:t>
                </a:r>
                <a:r>
                  <a:rPr lang="zh-CN" altLang="en-US"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偏倚增量</a:t>
                </a:r>
                <a:endPar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endParaRPr>
              </a:p>
              <a:p>
                <a:r>
                  <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(20)</a:t>
                </a:r>
                <a:r>
                  <a:rPr lang="el-GR" altLang="zh-CN" sz="1800" dirty="0">
                    <a:solidFill>
                      <a:schemeClr val="tx1"/>
                    </a:solidFill>
                    <a:latin typeface="楷体" panose="02010609060101010101" pitchFamily="49" charset="-122"/>
                    <a:ea typeface="楷体" panose="02010609060101010101" pitchFamily="49" charset="-122"/>
                    <a:sym typeface="Wingdings" panose="05000000000000000000" pitchFamily="2" charset="2"/>
                  </a:rPr>
                  <a:t> </a:t>
                </a:r>
                <a:r>
                  <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             </a:t>
                </a:r>
                <a:r>
                  <a:rPr lang="el-GR"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θ</a:t>
                </a:r>
                <a:r>
                  <a:rPr lang="en-US" altLang="zh-CN" sz="1800" baseline="-250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j</a:t>
                </a:r>
                <a:r>
                  <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a:t>
                </a:r>
                <a:r>
                  <a:rPr lang="el-GR" altLang="zh-CN" sz="1800" dirty="0">
                    <a:solidFill>
                      <a:schemeClr val="tx1"/>
                    </a:solidFill>
                    <a:latin typeface="楷体" panose="02010609060101010101" pitchFamily="49" charset="-122"/>
                    <a:ea typeface="楷体" panose="02010609060101010101" pitchFamily="49" charset="-122"/>
                    <a:sym typeface="Wingdings" panose="05000000000000000000" pitchFamily="2" charset="2"/>
                  </a:rPr>
                  <a:t> θ</a:t>
                </a:r>
                <a:r>
                  <a:rPr lang="en-US" altLang="zh-CN" sz="1800" baseline="-250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j</a:t>
                </a:r>
                <a:r>
                  <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a:t>
                </a:r>
                <a:r>
                  <a:rPr lang="el-GR" altLang="zh-CN" sz="1800" dirty="0">
                    <a:solidFill>
                      <a:schemeClr val="tx1"/>
                    </a:solidFill>
                    <a:latin typeface="楷体" panose="02010609060101010101" pitchFamily="49" charset="-122"/>
                    <a:ea typeface="楷体" panose="02010609060101010101" pitchFamily="49" charset="-122"/>
                    <a:sym typeface="Wingdings" panose="05000000000000000000" pitchFamily="2" charset="2"/>
                  </a:rPr>
                  <a:t> ∆ θ</a:t>
                </a:r>
                <a:r>
                  <a:rPr lang="en-US" altLang="zh-CN" sz="1800" baseline="-250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j</a:t>
                </a:r>
                <a:r>
                  <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a:t>
                </a:r>
                <a:r>
                  <a:rPr lang="zh-CN" altLang="en-US"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偏倚更新</a:t>
                </a:r>
                <a:endPar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endParaRPr>
              </a:p>
              <a:p>
                <a:r>
                  <a:rPr lang="en-US" altLang="zh-CN" sz="1800" dirty="0" smtClean="0">
                    <a:solidFill>
                      <a:schemeClr val="tx1"/>
                    </a:solidFill>
                    <a:latin typeface="楷体" panose="02010609060101010101" pitchFamily="49" charset="-122"/>
                    <a:ea typeface="楷体" panose="02010609060101010101" pitchFamily="49" charset="-122"/>
                    <a:sym typeface="Wingdings" panose="05000000000000000000" pitchFamily="2" charset="2"/>
                  </a:rPr>
                  <a:t>(21)         } }</a:t>
                </a:r>
              </a:p>
            </p:txBody>
          </p:sp>
        </mc:Choice>
        <mc:Fallback xmlns="">
          <p:sp>
            <p:nvSpPr>
              <p:cNvPr id="2" name="文本框 1"/>
              <p:cNvSpPr txBox="1">
                <a:spLocks noRot="1" noChangeAspect="1" noMove="1" noResize="1" noEditPoints="1" noAdjustHandles="1" noChangeArrowheads="1" noChangeShapeType="1" noTextEdit="1"/>
              </p:cNvSpPr>
              <p:nvPr/>
            </p:nvSpPr>
            <p:spPr>
              <a:xfrm>
                <a:off x="179512" y="1556792"/>
                <a:ext cx="8712968" cy="4367029"/>
              </a:xfrm>
              <a:prstGeom prst="rect">
                <a:avLst/>
              </a:prstGeom>
              <a:blipFill rotWithShape="0">
                <a:blip r:embed="rId2"/>
                <a:stretch>
                  <a:fillRect l="-559" t="-976" b="-9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6376132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04800" y="381000"/>
            <a:ext cx="8153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dirty="0" smtClean="0">
                <a:solidFill>
                  <a:srgbClr val="FF0000"/>
                </a:solidFill>
                <a:latin typeface="隶书" panose="02010509060101010101" pitchFamily="49" charset="-122"/>
                <a:ea typeface="隶书" panose="02010509060101010101" pitchFamily="49" charset="-122"/>
              </a:rPr>
              <a:t>续十七）</a:t>
            </a:r>
            <a:endParaRPr lang="zh-CN" altLang="en-US" dirty="0">
              <a:solidFill>
                <a:srgbClr val="FF0000"/>
              </a:solidFill>
              <a:latin typeface="隶书" panose="02010509060101010101" pitchFamily="49" charset="-122"/>
              <a:ea typeface="隶书" panose="02010509060101010101" pitchFamily="49" charset="-122"/>
            </a:endParaRPr>
          </a:p>
        </p:txBody>
      </p:sp>
      <p:sp>
        <p:nvSpPr>
          <p:cNvPr id="6" name="文本框 5"/>
          <p:cNvSpPr txBox="1"/>
          <p:nvPr/>
        </p:nvSpPr>
        <p:spPr>
          <a:xfrm>
            <a:off x="304800" y="1412776"/>
            <a:ext cx="8515672" cy="523220"/>
          </a:xfrm>
          <a:prstGeom prst="rect">
            <a:avLst/>
          </a:prstGeom>
          <a:noFill/>
        </p:spPr>
        <p:txBody>
          <a:bodyPr wrap="square" rtlCol="0">
            <a:spAutoFit/>
          </a:bodyPr>
          <a:lstStyle/>
          <a:p>
            <a:r>
              <a:rPr lang="zh-CN" altLang="en-US" b="1" dirty="0" smtClean="0">
                <a:solidFill>
                  <a:schemeClr val="tx1"/>
                </a:solidFill>
              </a:rPr>
              <a:t>七、</a:t>
            </a:r>
            <a:r>
              <a:rPr lang="en-US" altLang="zh-CN" b="1" dirty="0" smtClean="0">
                <a:solidFill>
                  <a:schemeClr val="tx1"/>
                </a:solidFill>
              </a:rPr>
              <a:t>BP</a:t>
            </a:r>
            <a:r>
              <a:rPr lang="zh-CN" altLang="en-US" b="1" dirty="0" smtClean="0">
                <a:solidFill>
                  <a:schemeClr val="tx1"/>
                </a:solidFill>
              </a:rPr>
              <a:t>算法图解</a:t>
            </a:r>
            <a:endParaRPr lang="zh-CN" altLang="en-US" b="1" dirty="0">
              <a:solidFill>
                <a:schemeClr val="tx1"/>
              </a:solidFill>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2144217"/>
            <a:ext cx="3267027" cy="1411970"/>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5332" y="2076776"/>
            <a:ext cx="3431084" cy="1546852"/>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1168" y="4509120"/>
            <a:ext cx="3368895" cy="1512565"/>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658" y="4603171"/>
            <a:ext cx="3431084" cy="1540487"/>
          </a:xfrm>
          <a:prstGeom prst="rect">
            <a:avLst/>
          </a:prstGeom>
        </p:spPr>
      </p:pic>
      <p:sp>
        <p:nvSpPr>
          <p:cNvPr id="8" name="右箭头 7"/>
          <p:cNvSpPr/>
          <p:nvPr/>
        </p:nvSpPr>
        <p:spPr bwMode="auto">
          <a:xfrm>
            <a:off x="3949452" y="2670182"/>
            <a:ext cx="864096" cy="360040"/>
          </a:xfrm>
          <a:prstGeom prst="rightArrow">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smtClean="0">
              <a:ln>
                <a:noFill/>
              </a:ln>
              <a:solidFill>
                <a:srgbClr val="006666"/>
              </a:solidFill>
              <a:effectLst/>
              <a:latin typeface="Times New Roman" panose="02020603050405020304" pitchFamily="18" charset="0"/>
              <a:ea typeface="宋体" panose="02010600030101010101" pitchFamily="2" charset="-122"/>
            </a:endParaRPr>
          </a:p>
        </p:txBody>
      </p:sp>
      <p:sp>
        <p:nvSpPr>
          <p:cNvPr id="9" name="右箭头 8"/>
          <p:cNvSpPr/>
          <p:nvPr/>
        </p:nvSpPr>
        <p:spPr bwMode="auto">
          <a:xfrm rot="5400000">
            <a:off x="6182491" y="3816559"/>
            <a:ext cx="864096" cy="360040"/>
          </a:xfrm>
          <a:prstGeom prst="rightArrow">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smtClean="0">
              <a:ln>
                <a:noFill/>
              </a:ln>
              <a:solidFill>
                <a:srgbClr val="006666"/>
              </a:solidFill>
              <a:effectLst/>
              <a:latin typeface="Times New Roman" panose="02020603050405020304" pitchFamily="18" charset="0"/>
              <a:ea typeface="宋体" panose="02010600030101010101" pitchFamily="2" charset="-122"/>
            </a:endParaRPr>
          </a:p>
        </p:txBody>
      </p:sp>
      <p:sp>
        <p:nvSpPr>
          <p:cNvPr id="10" name="右箭头 9"/>
          <p:cNvSpPr/>
          <p:nvPr/>
        </p:nvSpPr>
        <p:spPr bwMode="auto">
          <a:xfrm rot="10800000">
            <a:off x="3994611" y="5012030"/>
            <a:ext cx="864096" cy="360040"/>
          </a:xfrm>
          <a:prstGeom prst="rightArrow">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smtClean="0">
              <a:ln>
                <a:noFill/>
              </a:ln>
              <a:solidFill>
                <a:srgbClr val="006666"/>
              </a:solidFill>
              <a:effectLst/>
              <a:latin typeface="Times New Roman" panose="02020603050405020304" pitchFamily="18" charset="0"/>
              <a:ea typeface="宋体" panose="02010600030101010101" pitchFamily="2" charset="-122"/>
            </a:endParaRPr>
          </a:p>
        </p:txBody>
      </p:sp>
      <p:sp>
        <p:nvSpPr>
          <p:cNvPr id="11" name="右箭头 10"/>
          <p:cNvSpPr/>
          <p:nvPr/>
        </p:nvSpPr>
        <p:spPr bwMode="auto">
          <a:xfrm rot="5400000">
            <a:off x="1712027" y="6037244"/>
            <a:ext cx="535979" cy="212828"/>
          </a:xfrm>
          <a:prstGeom prst="rightArrow">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smtClean="0">
              <a:ln>
                <a:noFill/>
              </a:ln>
              <a:solidFill>
                <a:srgbClr val="006666"/>
              </a:solidFill>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64172580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04800" y="381000"/>
            <a:ext cx="8153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dirty="0" smtClean="0">
                <a:solidFill>
                  <a:srgbClr val="FF0000"/>
                </a:solidFill>
                <a:latin typeface="隶书" panose="02010509060101010101" pitchFamily="49" charset="-122"/>
                <a:ea typeface="隶书" panose="02010509060101010101" pitchFamily="49" charset="-122"/>
              </a:rPr>
              <a:t>续十八）</a:t>
            </a:r>
            <a:endParaRPr lang="zh-CN" altLang="en-US" dirty="0">
              <a:solidFill>
                <a:srgbClr val="FF0000"/>
              </a:solidFill>
              <a:latin typeface="隶书" panose="02010509060101010101" pitchFamily="49" charset="-122"/>
              <a:ea typeface="隶书" panose="02010509060101010101" pitchFamily="49" charset="-122"/>
            </a:endParaRPr>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1662165"/>
            <a:ext cx="3410286" cy="1512168"/>
          </a:xfrm>
          <a:prstGeom prst="rect">
            <a:avLst/>
          </a:pr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8104" y="1662165"/>
            <a:ext cx="3329090" cy="1476164"/>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8104" y="4293096"/>
            <a:ext cx="3612765" cy="1541711"/>
          </a:xfrm>
          <a:prstGeom prst="rect">
            <a:avLst/>
          </a:prstGeom>
        </p:spPr>
      </p:pic>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536" y="4090962"/>
            <a:ext cx="3633340" cy="1570286"/>
          </a:xfrm>
          <a:prstGeom prst="rect">
            <a:avLst/>
          </a:prstGeom>
        </p:spPr>
      </p:pic>
      <p:sp>
        <p:nvSpPr>
          <p:cNvPr id="15" name="右箭头 14"/>
          <p:cNvSpPr/>
          <p:nvPr/>
        </p:nvSpPr>
        <p:spPr bwMode="auto">
          <a:xfrm>
            <a:off x="4224915" y="2220227"/>
            <a:ext cx="864096" cy="360040"/>
          </a:xfrm>
          <a:prstGeom prst="rightArrow">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smtClean="0">
              <a:ln>
                <a:noFill/>
              </a:ln>
              <a:solidFill>
                <a:srgbClr val="006666"/>
              </a:solidFill>
              <a:effectLst/>
              <a:latin typeface="Times New Roman" panose="02020603050405020304" pitchFamily="18" charset="0"/>
              <a:ea typeface="宋体" panose="02010600030101010101" pitchFamily="2" charset="-122"/>
            </a:endParaRPr>
          </a:p>
        </p:txBody>
      </p:sp>
      <p:sp>
        <p:nvSpPr>
          <p:cNvPr id="16" name="右箭头 15"/>
          <p:cNvSpPr/>
          <p:nvPr/>
        </p:nvSpPr>
        <p:spPr bwMode="auto">
          <a:xfrm rot="5400000">
            <a:off x="6444208" y="3459261"/>
            <a:ext cx="864096" cy="360040"/>
          </a:xfrm>
          <a:prstGeom prst="rightArrow">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smtClean="0">
              <a:ln>
                <a:noFill/>
              </a:ln>
              <a:solidFill>
                <a:srgbClr val="006666"/>
              </a:solidFill>
              <a:effectLst/>
              <a:latin typeface="Times New Roman" panose="02020603050405020304" pitchFamily="18" charset="0"/>
              <a:ea typeface="宋体" panose="02010600030101010101" pitchFamily="2" charset="-122"/>
            </a:endParaRPr>
          </a:p>
        </p:txBody>
      </p:sp>
      <p:sp>
        <p:nvSpPr>
          <p:cNvPr id="17" name="右箭头 16"/>
          <p:cNvSpPr/>
          <p:nvPr/>
        </p:nvSpPr>
        <p:spPr bwMode="auto">
          <a:xfrm rot="10800000">
            <a:off x="4369365" y="4789647"/>
            <a:ext cx="864096" cy="360040"/>
          </a:xfrm>
          <a:prstGeom prst="rightArrow">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smtClean="0">
              <a:ln>
                <a:noFill/>
              </a:ln>
              <a:solidFill>
                <a:srgbClr val="006666"/>
              </a:solidFill>
              <a:effectLst/>
              <a:latin typeface="Times New Roman" panose="02020603050405020304" pitchFamily="18" charset="0"/>
              <a:ea typeface="宋体" panose="02010600030101010101" pitchFamily="2" charset="-122"/>
            </a:endParaRPr>
          </a:p>
        </p:txBody>
      </p:sp>
      <p:sp>
        <p:nvSpPr>
          <p:cNvPr id="18" name="右箭头 17"/>
          <p:cNvSpPr/>
          <p:nvPr/>
        </p:nvSpPr>
        <p:spPr bwMode="auto">
          <a:xfrm rot="5400000">
            <a:off x="1572782" y="5852154"/>
            <a:ext cx="654533" cy="272722"/>
          </a:xfrm>
          <a:prstGeom prst="rightArrow">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smtClean="0">
              <a:ln>
                <a:noFill/>
              </a:ln>
              <a:solidFill>
                <a:srgbClr val="006666"/>
              </a:solidFill>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2938423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04800" y="381000"/>
            <a:ext cx="8153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dirty="0" smtClean="0">
                <a:solidFill>
                  <a:srgbClr val="FF0000"/>
                </a:solidFill>
                <a:latin typeface="隶书" panose="02010509060101010101" pitchFamily="49" charset="-122"/>
                <a:ea typeface="隶书" panose="02010509060101010101" pitchFamily="49" charset="-122"/>
              </a:rPr>
              <a:t>续十九）</a:t>
            </a:r>
            <a:endParaRPr lang="zh-CN" altLang="en-US" dirty="0">
              <a:solidFill>
                <a:srgbClr val="FF0000"/>
              </a:solidFill>
              <a:latin typeface="隶书" panose="02010509060101010101" pitchFamily="49" charset="-122"/>
              <a:ea typeface="隶书" panose="02010509060101010101" pitchFamily="49"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888" y="1494223"/>
            <a:ext cx="3868966" cy="1812048"/>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072" y="1447566"/>
            <a:ext cx="3785791" cy="1773092"/>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2729" y="3933056"/>
            <a:ext cx="3880476" cy="1978832"/>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534" y="3896635"/>
            <a:ext cx="3763320" cy="1919089"/>
          </a:xfrm>
          <a:prstGeom prst="rect">
            <a:avLst/>
          </a:prstGeom>
        </p:spPr>
      </p:pic>
      <p:sp>
        <p:nvSpPr>
          <p:cNvPr id="7" name="右箭头 6"/>
          <p:cNvSpPr/>
          <p:nvPr/>
        </p:nvSpPr>
        <p:spPr bwMode="auto">
          <a:xfrm>
            <a:off x="4224915" y="2220227"/>
            <a:ext cx="864096" cy="360040"/>
          </a:xfrm>
          <a:prstGeom prst="rightArrow">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smtClean="0">
              <a:ln>
                <a:noFill/>
              </a:ln>
              <a:solidFill>
                <a:srgbClr val="006666"/>
              </a:solidFill>
              <a:effectLst/>
              <a:latin typeface="Times New Roman" panose="02020603050405020304" pitchFamily="18" charset="0"/>
              <a:ea typeface="宋体" panose="02010600030101010101" pitchFamily="2" charset="-122"/>
            </a:endParaRPr>
          </a:p>
        </p:txBody>
      </p:sp>
      <p:sp>
        <p:nvSpPr>
          <p:cNvPr id="8" name="右箭头 7"/>
          <p:cNvSpPr/>
          <p:nvPr/>
        </p:nvSpPr>
        <p:spPr bwMode="auto">
          <a:xfrm rot="5400000">
            <a:off x="6300192" y="3284567"/>
            <a:ext cx="864096" cy="360040"/>
          </a:xfrm>
          <a:prstGeom prst="rightArrow">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smtClean="0">
              <a:ln>
                <a:noFill/>
              </a:ln>
              <a:solidFill>
                <a:srgbClr val="006666"/>
              </a:solidFill>
              <a:effectLst/>
              <a:latin typeface="Times New Roman" panose="02020603050405020304" pitchFamily="18" charset="0"/>
              <a:ea typeface="宋体" panose="02010600030101010101" pitchFamily="2" charset="-122"/>
            </a:endParaRPr>
          </a:p>
        </p:txBody>
      </p:sp>
      <p:sp>
        <p:nvSpPr>
          <p:cNvPr id="9" name="右箭头 8"/>
          <p:cNvSpPr/>
          <p:nvPr/>
        </p:nvSpPr>
        <p:spPr bwMode="auto">
          <a:xfrm rot="10800000">
            <a:off x="4201243" y="4856179"/>
            <a:ext cx="864096" cy="360040"/>
          </a:xfrm>
          <a:prstGeom prst="rightArrow">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smtClean="0">
              <a:ln>
                <a:noFill/>
              </a:ln>
              <a:solidFill>
                <a:srgbClr val="006666"/>
              </a:solidFill>
              <a:effectLst/>
              <a:latin typeface="Times New Roman" panose="02020603050405020304" pitchFamily="18" charset="0"/>
              <a:ea typeface="宋体" panose="02010600030101010101" pitchFamily="2" charset="-122"/>
            </a:endParaRPr>
          </a:p>
        </p:txBody>
      </p:sp>
      <p:sp>
        <p:nvSpPr>
          <p:cNvPr id="10" name="右箭头 9"/>
          <p:cNvSpPr/>
          <p:nvPr/>
        </p:nvSpPr>
        <p:spPr bwMode="auto">
          <a:xfrm rot="5400000">
            <a:off x="1635769" y="5769083"/>
            <a:ext cx="685464" cy="285610"/>
          </a:xfrm>
          <a:prstGeom prst="rightArrow">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smtClean="0">
              <a:ln>
                <a:noFill/>
              </a:ln>
              <a:solidFill>
                <a:srgbClr val="006666"/>
              </a:solidFill>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151678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04800" y="381000"/>
            <a:ext cx="8153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dirty="0" smtClean="0">
                <a:solidFill>
                  <a:srgbClr val="FF0000"/>
                </a:solidFill>
                <a:latin typeface="隶书" panose="02010509060101010101" pitchFamily="49" charset="-122"/>
                <a:ea typeface="隶书" panose="02010509060101010101" pitchFamily="49" charset="-122"/>
              </a:rPr>
              <a:t>续二十）</a:t>
            </a:r>
            <a:endParaRPr lang="zh-CN" altLang="en-US" dirty="0">
              <a:solidFill>
                <a:srgbClr val="FF0000"/>
              </a:solidFill>
              <a:latin typeface="隶书" panose="02010509060101010101" pitchFamily="49" charset="-122"/>
              <a:ea typeface="隶书" panose="02010509060101010101" pitchFamily="49"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556792"/>
            <a:ext cx="3812595" cy="1944216"/>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072" y="1384584"/>
            <a:ext cx="3744418" cy="2288632"/>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5302" y="4149080"/>
            <a:ext cx="3683148" cy="2271164"/>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479" y="3789040"/>
            <a:ext cx="3574529" cy="2251824"/>
          </a:xfrm>
          <a:prstGeom prst="rect">
            <a:avLst/>
          </a:prstGeom>
        </p:spPr>
      </p:pic>
      <p:sp>
        <p:nvSpPr>
          <p:cNvPr id="7" name="右箭头 6"/>
          <p:cNvSpPr/>
          <p:nvPr/>
        </p:nvSpPr>
        <p:spPr bwMode="auto">
          <a:xfrm>
            <a:off x="4236685" y="2394893"/>
            <a:ext cx="864096" cy="360040"/>
          </a:xfrm>
          <a:prstGeom prst="rightArrow">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smtClean="0">
              <a:ln>
                <a:noFill/>
              </a:ln>
              <a:solidFill>
                <a:srgbClr val="006666"/>
              </a:solidFill>
              <a:effectLst/>
              <a:latin typeface="Times New Roman" panose="02020603050405020304" pitchFamily="18" charset="0"/>
              <a:ea typeface="宋体" panose="02010600030101010101" pitchFamily="2" charset="-122"/>
            </a:endParaRPr>
          </a:p>
        </p:txBody>
      </p:sp>
      <p:sp>
        <p:nvSpPr>
          <p:cNvPr id="8" name="右箭头 7"/>
          <p:cNvSpPr/>
          <p:nvPr/>
        </p:nvSpPr>
        <p:spPr bwMode="auto">
          <a:xfrm rot="5400000">
            <a:off x="6660233" y="3642677"/>
            <a:ext cx="864096" cy="360040"/>
          </a:xfrm>
          <a:prstGeom prst="rightArrow">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smtClean="0">
              <a:ln>
                <a:noFill/>
              </a:ln>
              <a:solidFill>
                <a:srgbClr val="006666"/>
              </a:solidFill>
              <a:effectLst/>
              <a:latin typeface="Times New Roman" panose="02020603050405020304" pitchFamily="18" charset="0"/>
              <a:ea typeface="宋体" panose="02010600030101010101" pitchFamily="2" charset="-122"/>
            </a:endParaRPr>
          </a:p>
        </p:txBody>
      </p:sp>
      <p:sp>
        <p:nvSpPr>
          <p:cNvPr id="9" name="右箭头 8"/>
          <p:cNvSpPr/>
          <p:nvPr/>
        </p:nvSpPr>
        <p:spPr bwMode="auto">
          <a:xfrm rot="10800000">
            <a:off x="4236685" y="5161041"/>
            <a:ext cx="864096" cy="360040"/>
          </a:xfrm>
          <a:prstGeom prst="rightArrow">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smtClean="0">
              <a:ln>
                <a:noFill/>
              </a:ln>
              <a:solidFill>
                <a:srgbClr val="006666"/>
              </a:solidFill>
              <a:effectLst/>
              <a:latin typeface="Times New Roman" panose="02020603050405020304" pitchFamily="18" charset="0"/>
              <a:ea typeface="宋体" panose="02010600030101010101" pitchFamily="2" charset="-122"/>
            </a:endParaRPr>
          </a:p>
        </p:txBody>
      </p:sp>
      <p:sp>
        <p:nvSpPr>
          <p:cNvPr id="10" name="右箭头 9"/>
          <p:cNvSpPr/>
          <p:nvPr/>
        </p:nvSpPr>
        <p:spPr bwMode="auto">
          <a:xfrm rot="5400000">
            <a:off x="1893140" y="5985494"/>
            <a:ext cx="635914" cy="264964"/>
          </a:xfrm>
          <a:prstGeom prst="rightArrow">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smtClean="0">
              <a:ln>
                <a:noFill/>
              </a:ln>
              <a:solidFill>
                <a:srgbClr val="006666"/>
              </a:solidFill>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05387835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04800" y="381000"/>
            <a:ext cx="8153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dirty="0" smtClean="0">
                <a:solidFill>
                  <a:srgbClr val="FF0000"/>
                </a:solidFill>
                <a:latin typeface="隶书" panose="02010509060101010101" pitchFamily="49" charset="-122"/>
                <a:ea typeface="隶书" panose="02010509060101010101" pitchFamily="49" charset="-122"/>
              </a:rPr>
              <a:t>续二十一）</a:t>
            </a:r>
            <a:endParaRPr lang="zh-CN" altLang="en-US" dirty="0">
              <a:solidFill>
                <a:srgbClr val="FF0000"/>
              </a:solidFill>
              <a:latin typeface="隶书" panose="02010509060101010101" pitchFamily="49" charset="-122"/>
              <a:ea typeface="隶书" panose="02010509060101010101" pitchFamily="49"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1484783"/>
            <a:ext cx="3712035" cy="2530933"/>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9670" y="1588241"/>
            <a:ext cx="3573959" cy="2324016"/>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0802" y="4257092"/>
            <a:ext cx="3782827" cy="2070103"/>
          </a:xfrm>
          <a:prstGeom prst="rect">
            <a:avLst/>
          </a:prstGeom>
        </p:spPr>
      </p:pic>
      <p:sp>
        <p:nvSpPr>
          <p:cNvPr id="6" name="右箭头 5"/>
          <p:cNvSpPr/>
          <p:nvPr/>
        </p:nvSpPr>
        <p:spPr bwMode="auto">
          <a:xfrm>
            <a:off x="4171696" y="2996952"/>
            <a:ext cx="864096" cy="360040"/>
          </a:xfrm>
          <a:prstGeom prst="rightArrow">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smtClean="0">
              <a:ln>
                <a:noFill/>
              </a:ln>
              <a:solidFill>
                <a:srgbClr val="006666"/>
              </a:solidFill>
              <a:effectLst/>
              <a:latin typeface="Times New Roman" panose="02020603050405020304" pitchFamily="18" charset="0"/>
              <a:ea typeface="宋体" panose="02010600030101010101" pitchFamily="2" charset="-122"/>
            </a:endParaRPr>
          </a:p>
        </p:txBody>
      </p:sp>
      <p:sp>
        <p:nvSpPr>
          <p:cNvPr id="7" name="右箭头 6"/>
          <p:cNvSpPr/>
          <p:nvPr/>
        </p:nvSpPr>
        <p:spPr bwMode="auto">
          <a:xfrm rot="5400000">
            <a:off x="6022553" y="4077072"/>
            <a:ext cx="864096" cy="360040"/>
          </a:xfrm>
          <a:prstGeom prst="rightArrow">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smtClean="0">
              <a:ln>
                <a:noFill/>
              </a:ln>
              <a:solidFill>
                <a:srgbClr val="006666"/>
              </a:solidFill>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05225606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a:xfrm>
            <a:off x="0" y="404813"/>
            <a:ext cx="7772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sz="4000" b="1" dirty="0" smtClean="0">
                <a:solidFill>
                  <a:srgbClr val="FF0000"/>
                </a:solidFill>
                <a:ea typeface="隶书" panose="02010509060101010101" pitchFamily="49" charset="-122"/>
              </a:rPr>
              <a:t>（二十二）</a:t>
            </a:r>
            <a:endParaRPr lang="zh-CN" altLang="en-US" sz="4000" b="1" dirty="0">
              <a:solidFill>
                <a:srgbClr val="FF0000"/>
              </a:solidFill>
              <a:ea typeface="隶书" panose="02010509060101010101" pitchFamily="49" charset="-122"/>
            </a:endParaRPr>
          </a:p>
        </p:txBody>
      </p:sp>
      <p:sp>
        <p:nvSpPr>
          <p:cNvPr id="152579" name="Rectangle 3"/>
          <p:cNvSpPr>
            <a:spLocks noGrp="1" noChangeArrowheads="1"/>
          </p:cNvSpPr>
          <p:nvPr>
            <p:ph type="body" idx="1"/>
          </p:nvPr>
        </p:nvSpPr>
        <p:spPr>
          <a:xfrm>
            <a:off x="395288" y="1557338"/>
            <a:ext cx="8062912" cy="4538662"/>
          </a:xfrm>
        </p:spPr>
        <p:txBody>
          <a:bodyPr/>
          <a:lstStyle/>
          <a:p>
            <a:pPr>
              <a:lnSpc>
                <a:spcPct val="80000"/>
              </a:lnSpc>
              <a:buFontTx/>
              <a:buNone/>
            </a:pPr>
            <a:r>
              <a:rPr lang="zh-CN" altLang="en-US" sz="2800" smtClean="0"/>
              <a:t>八、</a:t>
            </a:r>
            <a:r>
              <a:rPr lang="zh-CN" altLang="en-US" sz="2800"/>
              <a:t>使用</a:t>
            </a:r>
            <a:r>
              <a:rPr lang="en-US" altLang="zh-CN" sz="2800" dirty="0"/>
              <a:t>BP</a:t>
            </a:r>
            <a:r>
              <a:rPr lang="zh-CN" altLang="en-US" sz="2800" dirty="0"/>
              <a:t>算法时，应注意的几个问题</a:t>
            </a:r>
          </a:p>
          <a:p>
            <a:pPr>
              <a:lnSpc>
                <a:spcPct val="80000"/>
              </a:lnSpc>
            </a:pPr>
            <a:r>
              <a:rPr lang="zh-CN" altLang="en-US" sz="2800" dirty="0"/>
              <a:t>学习开始时，各隐含层联接权系数的初值应以设置较小的随机数较为适宜。</a:t>
            </a:r>
          </a:p>
          <a:p>
            <a:pPr>
              <a:lnSpc>
                <a:spcPct val="80000"/>
              </a:lnSpc>
            </a:pPr>
            <a:r>
              <a:rPr lang="zh-CN" altLang="en-US" sz="2800" dirty="0"/>
              <a:t>采用</a:t>
            </a:r>
            <a:r>
              <a:rPr lang="en-US" altLang="zh-CN" sz="2800" dirty="0"/>
              <a:t>S</a:t>
            </a:r>
            <a:r>
              <a:rPr lang="zh-CN" altLang="en-US" sz="2800" dirty="0"/>
              <a:t>型激发函数时，由于输出层各神经元的输出只能趋于</a:t>
            </a:r>
            <a:r>
              <a:rPr lang="en-US" altLang="zh-CN" sz="2800" dirty="0"/>
              <a:t>1</a:t>
            </a:r>
            <a:r>
              <a:rPr lang="zh-CN" altLang="en-US" sz="2800" dirty="0"/>
              <a:t>或</a:t>
            </a:r>
            <a:r>
              <a:rPr lang="en-US" altLang="zh-CN" sz="2800" dirty="0"/>
              <a:t>0</a:t>
            </a:r>
            <a:r>
              <a:rPr lang="zh-CN" altLang="en-US" sz="2800" dirty="0"/>
              <a:t>，不能达到</a:t>
            </a:r>
            <a:r>
              <a:rPr lang="en-US" altLang="zh-CN" sz="2800" dirty="0"/>
              <a:t>1</a:t>
            </a:r>
            <a:r>
              <a:rPr lang="zh-CN" altLang="en-US" sz="2800" dirty="0"/>
              <a:t>或</a:t>
            </a:r>
            <a:r>
              <a:rPr lang="en-US" altLang="zh-CN" sz="2800" dirty="0"/>
              <a:t>0</a:t>
            </a:r>
            <a:r>
              <a:rPr lang="zh-CN" altLang="en-US" sz="2800" dirty="0"/>
              <a:t>。在设置各训练样本时，期望的输出分量</a:t>
            </a:r>
            <a:r>
              <a:rPr lang="en-US" altLang="zh-CN" sz="2800" dirty="0" err="1"/>
              <a:t>T</a:t>
            </a:r>
            <a:r>
              <a:rPr lang="en-US" altLang="zh-CN" sz="2800" baseline="-25000" dirty="0" err="1"/>
              <a:t>pk</a:t>
            </a:r>
            <a:r>
              <a:rPr lang="zh-CN" altLang="en-US" sz="2800" dirty="0"/>
              <a:t>不能设置为</a:t>
            </a:r>
            <a:r>
              <a:rPr lang="en-US" altLang="zh-CN" sz="2800" dirty="0"/>
              <a:t>1</a:t>
            </a:r>
            <a:r>
              <a:rPr lang="zh-CN" altLang="en-US" sz="2800" dirty="0"/>
              <a:t>或</a:t>
            </a:r>
            <a:r>
              <a:rPr lang="en-US" altLang="zh-CN" sz="2800" dirty="0"/>
              <a:t>0</a:t>
            </a:r>
            <a:r>
              <a:rPr lang="zh-CN" altLang="en-US" sz="2800" dirty="0"/>
              <a:t>，以设置为</a:t>
            </a:r>
            <a:r>
              <a:rPr lang="en-US" altLang="zh-CN" sz="2800" dirty="0"/>
              <a:t>0.9</a:t>
            </a:r>
            <a:r>
              <a:rPr lang="zh-CN" altLang="en-US" sz="2800" dirty="0"/>
              <a:t>或</a:t>
            </a:r>
            <a:r>
              <a:rPr lang="en-US" altLang="zh-CN" sz="2800" dirty="0"/>
              <a:t>0.1</a:t>
            </a:r>
            <a:r>
              <a:rPr lang="zh-CN" altLang="en-US" sz="2800" dirty="0"/>
              <a:t>较为适宜。</a:t>
            </a:r>
          </a:p>
          <a:p>
            <a:pPr>
              <a:lnSpc>
                <a:spcPct val="80000"/>
              </a:lnSpc>
            </a:pPr>
            <a:r>
              <a:rPr lang="zh-CN" altLang="en-US" sz="2800" dirty="0"/>
              <a:t>学习率的选择可以帮助避免陷入局部极小，并有助于找到全局最小，如果学习率太小，学习将进行的很慢；如果学习率太大，可能会出现在不适当的解之间摆动。一个经验法则是将学习率设置为：</a:t>
            </a:r>
            <a:r>
              <a:rPr lang="en-US" altLang="zh-CN" sz="2800" dirty="0"/>
              <a:t>1/t</a:t>
            </a:r>
            <a:r>
              <a:rPr lang="zh-CN" altLang="en-US" sz="2800" dirty="0"/>
              <a:t>，</a:t>
            </a:r>
            <a:r>
              <a:rPr lang="en-US" altLang="zh-CN" sz="2800" dirty="0"/>
              <a:t>t</a:t>
            </a:r>
            <a:r>
              <a:rPr lang="zh-CN" altLang="en-US" sz="2800" dirty="0"/>
              <a:t>是当前训练集迭代的次数。</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9512" y="1412776"/>
            <a:ext cx="8856984" cy="923330"/>
          </a:xfrm>
          <a:prstGeom prst="rect">
            <a:avLst/>
          </a:prstGeom>
          <a:noFill/>
        </p:spPr>
        <p:txBody>
          <a:bodyPr wrap="square" rtlCol="0">
            <a:spAutoFit/>
          </a:bodyPr>
          <a:lstStyle/>
          <a:p>
            <a:r>
              <a:rPr lang="zh-CN" altLang="en-US" sz="1800" dirty="0" smtClean="0">
                <a:solidFill>
                  <a:schemeClr val="tx1"/>
                </a:solidFill>
              </a:rPr>
              <a:t>        输出激发函数</a:t>
            </a:r>
            <a:r>
              <a:rPr lang="en-US" altLang="zh-CN" sz="1800" dirty="0" smtClean="0">
                <a:solidFill>
                  <a:schemeClr val="tx1"/>
                </a:solidFill>
              </a:rPr>
              <a:t>f( . )</a:t>
            </a:r>
            <a:r>
              <a:rPr lang="zh-CN" altLang="en-US" sz="1800" dirty="0" smtClean="0">
                <a:solidFill>
                  <a:schemeClr val="tx1"/>
                </a:solidFill>
              </a:rPr>
              <a:t>又称为变换函数，它决定神经元（节点）的输出。该输出为</a:t>
            </a:r>
            <a:r>
              <a:rPr lang="en-US" altLang="zh-CN" sz="1800" dirty="0" smtClean="0">
                <a:solidFill>
                  <a:schemeClr val="tx1"/>
                </a:solidFill>
              </a:rPr>
              <a:t>1</a:t>
            </a:r>
            <a:r>
              <a:rPr lang="zh-CN" altLang="en-US" sz="1800" dirty="0" smtClean="0">
                <a:solidFill>
                  <a:schemeClr val="tx1"/>
                </a:solidFill>
              </a:rPr>
              <a:t>或者</a:t>
            </a:r>
            <a:r>
              <a:rPr lang="en-US" altLang="zh-CN" sz="1800" dirty="0" smtClean="0">
                <a:solidFill>
                  <a:schemeClr val="tx1"/>
                </a:solidFill>
              </a:rPr>
              <a:t>0</a:t>
            </a:r>
            <a:r>
              <a:rPr lang="zh-CN" altLang="en-US" sz="1800" dirty="0" smtClean="0">
                <a:solidFill>
                  <a:schemeClr val="tx1"/>
                </a:solidFill>
              </a:rPr>
              <a:t>，取决于其输入之和大于或小于内部阈值</a:t>
            </a:r>
            <a:r>
              <a:rPr lang="el-GR" altLang="zh-CN" sz="1800" dirty="0" smtClean="0">
                <a:solidFill>
                  <a:schemeClr val="tx1"/>
                </a:solidFill>
              </a:rPr>
              <a:t>θ</a:t>
            </a:r>
            <a:r>
              <a:rPr lang="en-US" altLang="zh-CN" sz="1800" baseline="-25000" dirty="0" err="1" smtClean="0">
                <a:solidFill>
                  <a:schemeClr val="tx1"/>
                </a:solidFill>
              </a:rPr>
              <a:t>i</a:t>
            </a:r>
            <a:r>
              <a:rPr lang="zh-CN" altLang="en-US" sz="1800" dirty="0" smtClean="0">
                <a:solidFill>
                  <a:schemeClr val="tx1"/>
                </a:solidFill>
              </a:rPr>
              <a:t>。</a:t>
            </a:r>
            <a:r>
              <a:rPr lang="en-US" altLang="zh-CN" sz="1800" dirty="0">
                <a:solidFill>
                  <a:schemeClr val="tx1"/>
                </a:solidFill>
              </a:rPr>
              <a:t>f</a:t>
            </a:r>
            <a:r>
              <a:rPr lang="en-US" altLang="zh-CN" sz="1800" dirty="0" smtClean="0">
                <a:solidFill>
                  <a:schemeClr val="tx1"/>
                </a:solidFill>
              </a:rPr>
              <a:t>( . )</a:t>
            </a:r>
            <a:r>
              <a:rPr lang="zh-CN" altLang="en-US" sz="1800" dirty="0" smtClean="0">
                <a:solidFill>
                  <a:schemeClr val="tx1"/>
                </a:solidFill>
              </a:rPr>
              <a:t>函数一般具有非线性特征。图</a:t>
            </a:r>
            <a:r>
              <a:rPr lang="en-US" altLang="zh-CN" sz="1800" dirty="0" smtClean="0">
                <a:solidFill>
                  <a:schemeClr val="tx1"/>
                </a:solidFill>
              </a:rPr>
              <a:t>8.3</a:t>
            </a:r>
            <a:r>
              <a:rPr lang="zh-CN" altLang="en-US" sz="1800" dirty="0" smtClean="0">
                <a:solidFill>
                  <a:schemeClr val="tx1"/>
                </a:solidFill>
              </a:rPr>
              <a:t>表示了几种常见的激发函数。分析如下</a:t>
            </a:r>
            <a:endParaRPr lang="en-US" altLang="zh-CN" sz="1800" dirty="0" smtClean="0">
              <a:solidFill>
                <a:schemeClr val="tx1"/>
              </a:solidFill>
            </a:endParaRPr>
          </a:p>
        </p:txBody>
      </p:sp>
      <p:sp>
        <p:nvSpPr>
          <p:cNvPr id="6" name="Rectangle 2"/>
          <p:cNvSpPr>
            <a:spLocks noGrp="1" noChangeArrowheads="1"/>
          </p:cNvSpPr>
          <p:nvPr>
            <p:ph type="title"/>
          </p:nvPr>
        </p:nvSpPr>
        <p:spPr>
          <a:xfrm>
            <a:off x="304800" y="457200"/>
            <a:ext cx="7772400" cy="762000"/>
          </a:xfrm>
        </p:spPr>
        <p:txBody>
          <a:bodyPr/>
          <a:lstStyle/>
          <a:p>
            <a:pPr algn="l"/>
            <a:r>
              <a:rPr lang="en-US" altLang="zh-CN" sz="4000" dirty="0">
                <a:solidFill>
                  <a:srgbClr val="FF0000"/>
                </a:solidFill>
                <a:latin typeface="隶书" panose="02010509060101010101" pitchFamily="49" charset="-122"/>
                <a:ea typeface="隶书" panose="02010509060101010101" pitchFamily="49" charset="-122"/>
              </a:rPr>
              <a:t>5.1 </a:t>
            </a:r>
            <a:r>
              <a:rPr lang="zh-CN" altLang="en-US" sz="4000" dirty="0">
                <a:solidFill>
                  <a:srgbClr val="FF0000"/>
                </a:solidFill>
                <a:latin typeface="隶书" panose="02010509060101010101" pitchFamily="49" charset="-122"/>
                <a:ea typeface="隶书" panose="02010509060101010101" pitchFamily="49" charset="-122"/>
              </a:rPr>
              <a:t>基本概念</a:t>
            </a:r>
            <a:r>
              <a:rPr lang="zh-CN" altLang="en-US" sz="3600" b="1" dirty="0">
                <a:solidFill>
                  <a:srgbClr val="FF0000"/>
                </a:solidFill>
                <a:latin typeface="隶书" panose="02010509060101010101" pitchFamily="49" charset="-122"/>
                <a:ea typeface="隶书" panose="02010509060101010101" pitchFamily="49" charset="-122"/>
              </a:rPr>
              <a:t>（</a:t>
            </a:r>
            <a:r>
              <a:rPr lang="zh-CN" altLang="en-US" sz="3600" b="1" dirty="0" smtClean="0">
                <a:solidFill>
                  <a:srgbClr val="FF0000"/>
                </a:solidFill>
                <a:latin typeface="隶书" panose="02010509060101010101" pitchFamily="49" charset="-122"/>
                <a:ea typeface="隶书" panose="02010509060101010101" pitchFamily="49" charset="-122"/>
              </a:rPr>
              <a:t>续</a:t>
            </a:r>
            <a:r>
              <a:rPr lang="zh-CN" altLang="en-US" sz="3600" b="1" dirty="0">
                <a:solidFill>
                  <a:srgbClr val="FF0000"/>
                </a:solidFill>
                <a:latin typeface="隶书" panose="02010509060101010101" pitchFamily="49" charset="-122"/>
                <a:ea typeface="隶书" panose="02010509060101010101" pitchFamily="49" charset="-122"/>
              </a:rPr>
              <a:t>三</a:t>
            </a:r>
            <a:r>
              <a:rPr lang="zh-CN" altLang="en-US" sz="3600" b="1" dirty="0" smtClean="0">
                <a:solidFill>
                  <a:srgbClr val="FF0000"/>
                </a:solidFill>
                <a:latin typeface="隶书" panose="02010509060101010101" pitchFamily="49" charset="-122"/>
                <a:ea typeface="隶书" panose="02010509060101010101" pitchFamily="49" charset="-122"/>
              </a:rPr>
              <a:t>）</a:t>
            </a:r>
            <a:endParaRPr lang="zh-CN" altLang="en-US" sz="3600" b="1" dirty="0">
              <a:solidFill>
                <a:srgbClr val="FF0000"/>
              </a:solidFill>
              <a:latin typeface="隶书" panose="02010509060101010101" pitchFamily="49" charset="-122"/>
              <a:ea typeface="隶书" panose="02010509060101010101" pitchFamily="49" charset="-122"/>
            </a:endParaRPr>
          </a:p>
        </p:txBody>
      </p:sp>
      <p:pic>
        <p:nvPicPr>
          <p:cNvPr id="2" name="图片 1"/>
          <p:cNvPicPr>
            <a:picLocks noChangeAspect="1"/>
          </p:cNvPicPr>
          <p:nvPr/>
        </p:nvPicPr>
        <p:blipFill>
          <a:blip r:embed="rId2"/>
          <a:stretch>
            <a:fillRect/>
          </a:stretch>
        </p:blipFill>
        <p:spPr>
          <a:xfrm>
            <a:off x="755576" y="2370045"/>
            <a:ext cx="7943850" cy="4043934"/>
          </a:xfrm>
          <a:prstGeom prst="rect">
            <a:avLst/>
          </a:prstGeom>
        </p:spPr>
      </p:pic>
    </p:spTree>
    <p:extLst>
      <p:ext uri="{BB962C8B-B14F-4D97-AF65-F5344CB8AC3E}">
        <p14:creationId xmlns:p14="http://schemas.microsoft.com/office/powerpoint/2010/main" val="29838599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p:cNvSpPr txBox="1"/>
              <p:nvPr/>
            </p:nvSpPr>
            <p:spPr>
              <a:xfrm>
                <a:off x="179512" y="1412776"/>
                <a:ext cx="8856984" cy="4600490"/>
              </a:xfrm>
              <a:prstGeom prst="rect">
                <a:avLst/>
              </a:prstGeom>
              <a:noFill/>
            </p:spPr>
            <p:txBody>
              <a:bodyPr wrap="square" rtlCol="0">
                <a:spAutoFit/>
              </a:bodyPr>
              <a:lstStyle/>
              <a:p>
                <a:r>
                  <a:rPr lang="en-US" altLang="zh-CN" sz="1800" b="1" dirty="0" smtClean="0">
                    <a:solidFill>
                      <a:schemeClr val="tx1"/>
                    </a:solidFill>
                  </a:rPr>
                  <a:t>(1)</a:t>
                </a:r>
                <a:r>
                  <a:rPr lang="zh-CN" altLang="en-US" sz="1800" b="1" dirty="0" smtClean="0">
                    <a:solidFill>
                      <a:schemeClr val="tx1"/>
                    </a:solidFill>
                  </a:rPr>
                  <a:t>阈值型函数（上图</a:t>
                </a:r>
                <a:r>
                  <a:rPr lang="en-US" altLang="zh-CN" sz="1800" b="1" dirty="0" smtClean="0">
                    <a:solidFill>
                      <a:schemeClr val="tx1"/>
                    </a:solidFill>
                  </a:rPr>
                  <a:t>(a) (b)</a:t>
                </a:r>
                <a:r>
                  <a:rPr lang="zh-CN" altLang="en-US" sz="1800" b="1" dirty="0" smtClean="0">
                    <a:solidFill>
                      <a:schemeClr val="tx1"/>
                    </a:solidFill>
                  </a:rPr>
                  <a:t>）</a:t>
                </a:r>
                <a:endParaRPr lang="en-US" altLang="zh-CN" sz="1800" b="1" dirty="0" smtClean="0">
                  <a:solidFill>
                    <a:schemeClr val="tx1"/>
                  </a:solidFill>
                </a:endParaRPr>
              </a:p>
              <a:p>
                <a:r>
                  <a:rPr lang="zh-CN" altLang="en-US" sz="1800" dirty="0" smtClean="0">
                    <a:solidFill>
                      <a:schemeClr val="tx1"/>
                    </a:solidFill>
                  </a:rPr>
                  <a:t>当</a:t>
                </a:r>
                <a:r>
                  <a:rPr lang="en-US" altLang="zh-CN" sz="1800" dirty="0" err="1" smtClean="0">
                    <a:solidFill>
                      <a:schemeClr val="tx1"/>
                    </a:solidFill>
                  </a:rPr>
                  <a:t>y</a:t>
                </a:r>
                <a:r>
                  <a:rPr lang="en-US" altLang="zh-CN" sz="1800" baseline="-25000" dirty="0" err="1" smtClean="0">
                    <a:solidFill>
                      <a:schemeClr val="tx1"/>
                    </a:solidFill>
                  </a:rPr>
                  <a:t>i</a:t>
                </a:r>
                <a:r>
                  <a:rPr lang="zh-CN" altLang="en-US" sz="1800" dirty="0" smtClean="0">
                    <a:solidFill>
                      <a:schemeClr val="tx1"/>
                    </a:solidFill>
                  </a:rPr>
                  <a:t>取</a:t>
                </a:r>
                <a:r>
                  <a:rPr lang="en-US" altLang="zh-CN" sz="1800" dirty="0" smtClean="0">
                    <a:solidFill>
                      <a:schemeClr val="tx1"/>
                    </a:solidFill>
                  </a:rPr>
                  <a:t>0</a:t>
                </a:r>
                <a:r>
                  <a:rPr lang="zh-CN" altLang="en-US" sz="1800" dirty="0" smtClean="0">
                    <a:solidFill>
                      <a:schemeClr val="tx1"/>
                    </a:solidFill>
                  </a:rPr>
                  <a:t>或者</a:t>
                </a:r>
                <a:r>
                  <a:rPr lang="en-US" altLang="zh-CN" sz="1800" dirty="0" smtClean="0">
                    <a:solidFill>
                      <a:schemeClr val="tx1"/>
                    </a:solidFill>
                  </a:rPr>
                  <a:t>1</a:t>
                </a:r>
                <a:r>
                  <a:rPr lang="zh-CN" altLang="en-US" sz="1800" dirty="0" smtClean="0">
                    <a:solidFill>
                      <a:schemeClr val="tx1"/>
                    </a:solidFill>
                  </a:rPr>
                  <a:t>时，</a:t>
                </a:r>
                <a:r>
                  <a:rPr lang="en-US" altLang="zh-CN" sz="1800" dirty="0" smtClean="0">
                    <a:solidFill>
                      <a:schemeClr val="tx1"/>
                    </a:solidFill>
                  </a:rPr>
                  <a:t>f(x)</a:t>
                </a:r>
                <a:r>
                  <a:rPr lang="zh-CN" altLang="en-US" sz="1800" dirty="0" smtClean="0">
                    <a:solidFill>
                      <a:schemeClr val="tx1"/>
                    </a:solidFill>
                  </a:rPr>
                  <a:t>为图</a:t>
                </a:r>
                <a:r>
                  <a:rPr lang="en-US" altLang="zh-CN" sz="1800" dirty="0" smtClean="0">
                    <a:solidFill>
                      <a:schemeClr val="tx1"/>
                    </a:solidFill>
                  </a:rPr>
                  <a:t>8.3 a </a:t>
                </a:r>
                <a:r>
                  <a:rPr lang="zh-CN" altLang="en-US" sz="1800" dirty="0" smtClean="0">
                    <a:solidFill>
                      <a:schemeClr val="tx1"/>
                    </a:solidFill>
                  </a:rPr>
                  <a:t>所示的阶跃函数：</a:t>
                </a:r>
                <a:endParaRPr lang="en-US" altLang="zh-CN" sz="1800" dirty="0" smtClean="0">
                  <a:solidFill>
                    <a:schemeClr val="tx1"/>
                  </a:solidFill>
                </a:endParaRPr>
              </a:p>
              <a:p>
                <a:pPr/>
                <a14:m>
                  <m:oMathPara xmlns:m="http://schemas.openxmlformats.org/officeDocument/2006/math">
                    <m:oMathParaPr>
                      <m:jc m:val="left"/>
                    </m:oMathParaPr>
                    <m:oMath xmlns:m="http://schemas.openxmlformats.org/officeDocument/2006/math">
                      <m:r>
                        <a:rPr lang="en-US" altLang="zh-CN" sz="1800" b="0" i="1" smtClean="0">
                          <a:solidFill>
                            <a:schemeClr val="tx1"/>
                          </a:solidFill>
                          <a:latin typeface="Cambria Math"/>
                        </a:rPr>
                        <m:t>                                </m:t>
                      </m:r>
                      <m:r>
                        <a:rPr lang="en-US" altLang="zh-CN" sz="1800" b="0" i="1" smtClean="0">
                          <a:solidFill>
                            <a:schemeClr val="tx1"/>
                          </a:solidFill>
                          <a:latin typeface="Cambria Math" panose="02040503050406030204" pitchFamily="18" charset="0"/>
                        </a:rPr>
                        <m:t>𝑓</m:t>
                      </m:r>
                      <m:d>
                        <m:dPr>
                          <m:ctrlPr>
                            <a:rPr lang="en-US" altLang="zh-CN" sz="1800" b="0" i="1" smtClean="0">
                              <a:solidFill>
                                <a:schemeClr val="tx1"/>
                              </a:solidFill>
                              <a:latin typeface="Cambria Math" panose="02040503050406030204" pitchFamily="18" charset="0"/>
                            </a:rPr>
                          </m:ctrlPr>
                        </m:dPr>
                        <m:e>
                          <m:r>
                            <a:rPr lang="en-US" altLang="zh-CN" sz="1800" b="0" i="1" smtClean="0">
                              <a:solidFill>
                                <a:schemeClr val="tx1"/>
                              </a:solidFill>
                              <a:latin typeface="Cambria Math" panose="02040503050406030204" pitchFamily="18" charset="0"/>
                            </a:rPr>
                            <m:t>𝑥</m:t>
                          </m:r>
                        </m:e>
                      </m:d>
                      <m:r>
                        <a:rPr lang="en-US" altLang="zh-CN" sz="1800" b="0" i="1" smtClean="0">
                          <a:solidFill>
                            <a:schemeClr val="tx1"/>
                          </a:solidFill>
                          <a:latin typeface="Cambria Math" panose="02040503050406030204" pitchFamily="18" charset="0"/>
                        </a:rPr>
                        <m:t>=</m:t>
                      </m:r>
                      <m:d>
                        <m:dPr>
                          <m:begChr m:val="{"/>
                          <m:endChr m:val=""/>
                          <m:ctrlPr>
                            <a:rPr lang="en-US" altLang="zh-CN" sz="1800" b="0" i="1" smtClean="0">
                              <a:solidFill>
                                <a:schemeClr val="tx1"/>
                              </a:solidFill>
                              <a:latin typeface="Cambria Math" panose="02040503050406030204" pitchFamily="18" charset="0"/>
                            </a:rPr>
                          </m:ctrlPr>
                        </m:dPr>
                        <m:e>
                          <m:eqArr>
                            <m:eqArrPr>
                              <m:ctrlPr>
                                <a:rPr lang="en-US" altLang="zh-CN" sz="1800" b="0" i="1" smtClean="0">
                                  <a:solidFill>
                                    <a:schemeClr val="tx1"/>
                                  </a:solidFill>
                                  <a:latin typeface="Cambria Math" panose="02040503050406030204" pitchFamily="18" charset="0"/>
                                </a:rPr>
                              </m:ctrlPr>
                            </m:eqArrPr>
                            <m:e>
                              <m:r>
                                <a:rPr lang="en-US" altLang="zh-CN" sz="1800" b="0" i="1" smtClean="0">
                                  <a:solidFill>
                                    <a:schemeClr val="tx1"/>
                                  </a:solidFill>
                                  <a:latin typeface="Cambria Math" panose="02040503050406030204" pitchFamily="18" charset="0"/>
                                </a:rPr>
                                <m:t>1     </m:t>
                              </m:r>
                              <m:r>
                                <a:rPr lang="en-US" altLang="zh-CN" sz="1800" b="0" i="1" smtClean="0">
                                  <a:solidFill>
                                    <a:schemeClr val="tx1"/>
                                  </a:solidFill>
                                  <a:latin typeface="Cambria Math" panose="02040503050406030204" pitchFamily="18" charset="0"/>
                                </a:rPr>
                                <m:t>𝑥</m:t>
                              </m:r>
                              <m:r>
                                <a:rPr lang="en-US" altLang="zh-CN" sz="1800" b="0" i="1" smtClean="0">
                                  <a:solidFill>
                                    <a:schemeClr val="tx1"/>
                                  </a:solidFill>
                                  <a:latin typeface="Cambria Math" panose="02040503050406030204" pitchFamily="18" charset="0"/>
                                  <a:ea typeface="Cambria Math" panose="02040503050406030204" pitchFamily="18" charset="0"/>
                                </a:rPr>
                                <m:t>≥0</m:t>
                              </m:r>
                            </m:e>
                            <m:e>
                              <m:r>
                                <a:rPr lang="en-US" altLang="zh-CN" sz="1800" b="0" i="1" smtClean="0">
                                  <a:solidFill>
                                    <a:schemeClr val="tx1"/>
                                  </a:solidFill>
                                  <a:latin typeface="Cambria Math" panose="02040503050406030204" pitchFamily="18" charset="0"/>
                                </a:rPr>
                                <m:t>0     </m:t>
                              </m:r>
                              <m:r>
                                <a:rPr lang="en-US" altLang="zh-CN" sz="1800" b="0" i="1" smtClean="0">
                                  <a:solidFill>
                                    <a:schemeClr val="tx1"/>
                                  </a:solidFill>
                                  <a:latin typeface="Cambria Math" panose="02040503050406030204" pitchFamily="18" charset="0"/>
                                </a:rPr>
                                <m:t>𝑥</m:t>
                              </m:r>
                              <m:r>
                                <a:rPr lang="en-US" altLang="zh-CN" sz="1800" b="0" i="1" smtClean="0">
                                  <a:solidFill>
                                    <a:schemeClr val="tx1"/>
                                  </a:solidFill>
                                  <a:latin typeface="Cambria Math" panose="02040503050406030204" pitchFamily="18" charset="0"/>
                                  <a:ea typeface="Cambria Math" panose="02040503050406030204" pitchFamily="18" charset="0"/>
                                </a:rPr>
                                <m:t>&lt;0</m:t>
                              </m:r>
                            </m:e>
                          </m:eqArr>
                        </m:e>
                      </m:d>
                    </m:oMath>
                  </m:oMathPara>
                </a14:m>
                <a:endParaRPr lang="en-US" altLang="zh-CN" sz="1800" dirty="0" smtClean="0">
                  <a:solidFill>
                    <a:schemeClr val="tx1"/>
                  </a:solidFill>
                </a:endParaRPr>
              </a:p>
              <a:p>
                <a:endParaRPr lang="en-US" altLang="zh-CN" sz="1800" dirty="0" smtClean="0">
                  <a:solidFill>
                    <a:schemeClr val="tx1"/>
                  </a:solidFill>
                </a:endParaRPr>
              </a:p>
              <a:p>
                <a:r>
                  <a:rPr lang="zh-CN" altLang="en-US" sz="1800" dirty="0" smtClean="0">
                    <a:solidFill>
                      <a:schemeClr val="tx1"/>
                    </a:solidFill>
                  </a:rPr>
                  <a:t>当</a:t>
                </a:r>
                <a:r>
                  <a:rPr lang="en-US" altLang="zh-CN" sz="1800" dirty="0" err="1" smtClean="0">
                    <a:solidFill>
                      <a:schemeClr val="tx1"/>
                    </a:solidFill>
                  </a:rPr>
                  <a:t>y</a:t>
                </a:r>
                <a:r>
                  <a:rPr lang="en-US" altLang="zh-CN" sz="1800" baseline="-25000" dirty="0" err="1" smtClean="0">
                    <a:solidFill>
                      <a:schemeClr val="tx1"/>
                    </a:solidFill>
                  </a:rPr>
                  <a:t>i</a:t>
                </a:r>
                <a:r>
                  <a:rPr lang="zh-CN" altLang="en-US" sz="1800" dirty="0" smtClean="0">
                    <a:solidFill>
                      <a:schemeClr val="tx1"/>
                    </a:solidFill>
                  </a:rPr>
                  <a:t>取</a:t>
                </a:r>
                <a:r>
                  <a:rPr lang="en-US" altLang="zh-CN" sz="1800" dirty="0" smtClean="0">
                    <a:solidFill>
                      <a:schemeClr val="tx1"/>
                    </a:solidFill>
                  </a:rPr>
                  <a:t>-1</a:t>
                </a:r>
                <a:r>
                  <a:rPr lang="zh-CN" altLang="en-US" sz="1800" dirty="0" smtClean="0">
                    <a:solidFill>
                      <a:schemeClr val="tx1"/>
                    </a:solidFill>
                  </a:rPr>
                  <a:t>或</a:t>
                </a:r>
                <a:r>
                  <a:rPr lang="en-US" altLang="zh-CN" sz="1800" dirty="0" smtClean="0">
                    <a:solidFill>
                      <a:schemeClr val="tx1"/>
                    </a:solidFill>
                  </a:rPr>
                  <a:t>1</a:t>
                </a:r>
                <a:r>
                  <a:rPr lang="zh-CN" altLang="en-US" sz="1800" dirty="0" smtClean="0">
                    <a:solidFill>
                      <a:schemeClr val="tx1"/>
                    </a:solidFill>
                  </a:rPr>
                  <a:t>时，</a:t>
                </a:r>
                <a:r>
                  <a:rPr lang="en-US" altLang="zh-CN" sz="1800" dirty="0" smtClean="0">
                    <a:solidFill>
                      <a:schemeClr val="tx1"/>
                    </a:solidFill>
                  </a:rPr>
                  <a:t>f(x)</a:t>
                </a:r>
                <a:r>
                  <a:rPr lang="zh-CN" altLang="en-US" sz="1800" dirty="0" smtClean="0">
                    <a:solidFill>
                      <a:schemeClr val="tx1"/>
                    </a:solidFill>
                  </a:rPr>
                  <a:t>为图</a:t>
                </a:r>
                <a:r>
                  <a:rPr lang="en-US" altLang="zh-CN" sz="1800" dirty="0" smtClean="0">
                    <a:solidFill>
                      <a:schemeClr val="tx1"/>
                    </a:solidFill>
                  </a:rPr>
                  <a:t>8.3 b </a:t>
                </a:r>
                <a:r>
                  <a:rPr lang="zh-CN" altLang="en-US" sz="1800" dirty="0" smtClean="0">
                    <a:solidFill>
                      <a:schemeClr val="tx1"/>
                    </a:solidFill>
                  </a:rPr>
                  <a:t>所示的</a:t>
                </a:r>
                <a:r>
                  <a:rPr lang="en-US" altLang="zh-CN" sz="1800" dirty="0" err="1" smtClean="0">
                    <a:solidFill>
                      <a:schemeClr val="tx1"/>
                    </a:solidFill>
                  </a:rPr>
                  <a:t>sgn</a:t>
                </a:r>
                <a:r>
                  <a:rPr lang="zh-CN" altLang="en-US" sz="1800" dirty="0" smtClean="0">
                    <a:solidFill>
                      <a:schemeClr val="tx1"/>
                    </a:solidFill>
                  </a:rPr>
                  <a:t>函数：</a:t>
                </a:r>
                <a:endParaRPr lang="en-US" altLang="zh-CN" sz="1800" dirty="0" smtClean="0">
                  <a:solidFill>
                    <a:schemeClr val="tx1"/>
                  </a:solidFill>
                </a:endParaRPr>
              </a:p>
              <a:p>
                <a:pPr/>
                <a14:m>
                  <m:oMathPara xmlns:m="http://schemas.openxmlformats.org/officeDocument/2006/math">
                    <m:oMathParaPr>
                      <m:jc m:val="left"/>
                    </m:oMathParaPr>
                    <m:oMath xmlns:m="http://schemas.openxmlformats.org/officeDocument/2006/math">
                      <m:r>
                        <a:rPr lang="en-US" altLang="zh-CN" sz="1800" b="0" i="1" smtClean="0">
                          <a:solidFill>
                            <a:schemeClr val="tx1"/>
                          </a:solidFill>
                          <a:latin typeface="Cambria Math"/>
                        </a:rPr>
                        <m:t>                               </m:t>
                      </m:r>
                      <m:r>
                        <a:rPr lang="en-US" altLang="zh-CN" sz="1800" b="0" i="1" smtClean="0">
                          <a:solidFill>
                            <a:schemeClr val="tx1"/>
                          </a:solidFill>
                          <a:latin typeface="Cambria Math" panose="02040503050406030204" pitchFamily="18" charset="0"/>
                        </a:rPr>
                        <m:t>𝑠𝑔𝑛</m:t>
                      </m:r>
                      <m:d>
                        <m:dPr>
                          <m:ctrlPr>
                            <a:rPr lang="en-US" altLang="zh-CN" sz="1800" b="0" i="1" smtClean="0">
                              <a:solidFill>
                                <a:schemeClr val="tx1"/>
                              </a:solidFill>
                              <a:latin typeface="Cambria Math" panose="02040503050406030204" pitchFamily="18" charset="0"/>
                            </a:rPr>
                          </m:ctrlPr>
                        </m:dPr>
                        <m:e>
                          <m:r>
                            <a:rPr lang="en-US" altLang="zh-CN" sz="1800" b="0" i="1" smtClean="0">
                              <a:solidFill>
                                <a:schemeClr val="tx1"/>
                              </a:solidFill>
                              <a:latin typeface="Cambria Math" panose="02040503050406030204" pitchFamily="18" charset="0"/>
                            </a:rPr>
                            <m:t>𝑥</m:t>
                          </m:r>
                        </m:e>
                      </m:d>
                      <m:r>
                        <a:rPr lang="en-US" altLang="zh-CN" sz="1800" b="0" i="1" smtClean="0">
                          <a:solidFill>
                            <a:schemeClr val="tx1"/>
                          </a:solidFill>
                          <a:latin typeface="Cambria Math" panose="02040503050406030204" pitchFamily="18" charset="0"/>
                        </a:rPr>
                        <m:t>=</m:t>
                      </m:r>
                      <m:r>
                        <a:rPr lang="en-US" altLang="zh-CN" sz="1800" i="1">
                          <a:solidFill>
                            <a:schemeClr val="tx1"/>
                          </a:solidFill>
                          <a:latin typeface="Cambria Math" panose="02040503050406030204" pitchFamily="18" charset="0"/>
                        </a:rPr>
                        <m:t>𝑓</m:t>
                      </m:r>
                      <m:d>
                        <m:dPr>
                          <m:ctrlPr>
                            <a:rPr lang="en-US" altLang="zh-CN" sz="1800" i="1">
                              <a:solidFill>
                                <a:schemeClr val="tx1"/>
                              </a:solidFill>
                              <a:latin typeface="Cambria Math" panose="02040503050406030204" pitchFamily="18" charset="0"/>
                            </a:rPr>
                          </m:ctrlPr>
                        </m:dPr>
                        <m:e>
                          <m:r>
                            <a:rPr lang="en-US" altLang="zh-CN" sz="1800" i="1">
                              <a:solidFill>
                                <a:schemeClr val="tx1"/>
                              </a:solidFill>
                              <a:latin typeface="Cambria Math" panose="02040503050406030204" pitchFamily="18" charset="0"/>
                            </a:rPr>
                            <m:t>𝑥</m:t>
                          </m:r>
                        </m:e>
                      </m:d>
                      <m:r>
                        <a:rPr lang="en-US" altLang="zh-CN" sz="1800" i="1">
                          <a:solidFill>
                            <a:schemeClr val="tx1"/>
                          </a:solidFill>
                          <a:latin typeface="Cambria Math" panose="02040503050406030204" pitchFamily="18" charset="0"/>
                        </a:rPr>
                        <m:t>=</m:t>
                      </m:r>
                      <m:d>
                        <m:dPr>
                          <m:begChr m:val="{"/>
                          <m:endChr m:val=""/>
                          <m:ctrlPr>
                            <a:rPr lang="en-US" altLang="zh-CN" sz="1800" i="1">
                              <a:solidFill>
                                <a:schemeClr val="tx1"/>
                              </a:solidFill>
                              <a:latin typeface="Cambria Math" panose="02040503050406030204" pitchFamily="18" charset="0"/>
                            </a:rPr>
                          </m:ctrlPr>
                        </m:dPr>
                        <m:e>
                          <m:eqArr>
                            <m:eqArrPr>
                              <m:ctrlPr>
                                <a:rPr lang="en-US" altLang="zh-CN" sz="1800" i="1">
                                  <a:solidFill>
                                    <a:schemeClr val="tx1"/>
                                  </a:solidFill>
                                  <a:latin typeface="Cambria Math" panose="02040503050406030204" pitchFamily="18" charset="0"/>
                                </a:rPr>
                              </m:ctrlPr>
                            </m:eqArrPr>
                            <m:e>
                              <m:r>
                                <a:rPr lang="en-US" altLang="zh-CN" sz="1800" b="0" i="1" smtClean="0">
                                  <a:solidFill>
                                    <a:schemeClr val="tx1"/>
                                  </a:solidFill>
                                  <a:latin typeface="Cambria Math" panose="02040503050406030204" pitchFamily="18" charset="0"/>
                                </a:rPr>
                                <m:t>1</m:t>
                              </m:r>
                              <m:r>
                                <a:rPr lang="en-US" altLang="zh-CN" sz="1800" i="1">
                                  <a:solidFill>
                                    <a:schemeClr val="tx1"/>
                                  </a:solidFill>
                                  <a:latin typeface="Cambria Math" panose="02040503050406030204" pitchFamily="18" charset="0"/>
                                </a:rPr>
                                <m:t>     </m:t>
                              </m:r>
                              <m:r>
                                <a:rPr lang="en-US" altLang="zh-CN" sz="1800" i="1">
                                  <a:solidFill>
                                    <a:schemeClr val="tx1"/>
                                  </a:solidFill>
                                  <a:latin typeface="Cambria Math" panose="02040503050406030204" pitchFamily="18" charset="0"/>
                                </a:rPr>
                                <m:t>𝑥</m:t>
                              </m:r>
                              <m:r>
                                <a:rPr lang="en-US" altLang="zh-CN" sz="1800" i="1">
                                  <a:solidFill>
                                    <a:schemeClr val="tx1"/>
                                  </a:solidFill>
                                  <a:latin typeface="Cambria Math" panose="02040503050406030204" pitchFamily="18" charset="0"/>
                                  <a:ea typeface="Cambria Math" panose="02040503050406030204" pitchFamily="18" charset="0"/>
                                </a:rPr>
                                <m:t>≥0</m:t>
                              </m:r>
                            </m:e>
                            <m:e>
                              <m:r>
                                <a:rPr lang="en-US" altLang="zh-CN" sz="1800" b="0" i="1" smtClean="0">
                                  <a:solidFill>
                                    <a:schemeClr val="tx1"/>
                                  </a:solidFill>
                                  <a:latin typeface="Cambria Math" panose="02040503050406030204" pitchFamily="18" charset="0"/>
                                  <a:ea typeface="Cambria Math" panose="02040503050406030204" pitchFamily="18" charset="0"/>
                                </a:rPr>
                                <m:t>−1</m:t>
                              </m:r>
                              <m:r>
                                <a:rPr lang="en-US" altLang="zh-CN" sz="1800" i="1">
                                  <a:solidFill>
                                    <a:schemeClr val="tx1"/>
                                  </a:solidFill>
                                  <a:latin typeface="Cambria Math" panose="02040503050406030204" pitchFamily="18" charset="0"/>
                                </a:rPr>
                                <m:t>     </m:t>
                              </m:r>
                              <m:r>
                                <a:rPr lang="en-US" altLang="zh-CN" sz="1800" i="1">
                                  <a:solidFill>
                                    <a:schemeClr val="tx1"/>
                                  </a:solidFill>
                                  <a:latin typeface="Cambria Math" panose="02040503050406030204" pitchFamily="18" charset="0"/>
                                </a:rPr>
                                <m:t>𝑥</m:t>
                              </m:r>
                              <m:r>
                                <a:rPr lang="en-US" altLang="zh-CN" sz="1800" i="1">
                                  <a:solidFill>
                                    <a:schemeClr val="tx1"/>
                                  </a:solidFill>
                                  <a:latin typeface="Cambria Math" panose="02040503050406030204" pitchFamily="18" charset="0"/>
                                  <a:ea typeface="Cambria Math" panose="02040503050406030204" pitchFamily="18" charset="0"/>
                                </a:rPr>
                                <m:t>&lt;0</m:t>
                              </m:r>
                            </m:e>
                          </m:eqArr>
                        </m:e>
                      </m:d>
                    </m:oMath>
                  </m:oMathPara>
                </a14:m>
                <a:endParaRPr lang="en-US" altLang="zh-CN" sz="1800" dirty="0" smtClean="0">
                  <a:solidFill>
                    <a:schemeClr val="tx1"/>
                  </a:solidFill>
                </a:endParaRPr>
              </a:p>
              <a:p>
                <a:endParaRPr lang="en-US" altLang="zh-CN" sz="1800" b="1" dirty="0" smtClean="0">
                  <a:solidFill>
                    <a:schemeClr val="tx1"/>
                  </a:solidFill>
                </a:endParaRPr>
              </a:p>
              <a:p>
                <a:r>
                  <a:rPr lang="en-US" altLang="zh-CN" sz="1800" b="1" dirty="0" smtClean="0">
                    <a:solidFill>
                      <a:schemeClr val="tx1"/>
                    </a:solidFill>
                  </a:rPr>
                  <a:t>(2)</a:t>
                </a:r>
                <a:r>
                  <a:rPr lang="zh-CN" altLang="en-US" sz="1800" b="1" dirty="0" smtClean="0">
                    <a:solidFill>
                      <a:schemeClr val="tx1"/>
                    </a:solidFill>
                  </a:rPr>
                  <a:t>饱和型函数</a:t>
                </a:r>
                <a:r>
                  <a:rPr lang="en-US" altLang="zh-CN" sz="1800" b="1" dirty="0" smtClean="0">
                    <a:solidFill>
                      <a:schemeClr val="tx1"/>
                    </a:solidFill>
                  </a:rPr>
                  <a:t>(</a:t>
                </a:r>
                <a:r>
                  <a:rPr lang="zh-CN" altLang="en-US" sz="1800" b="1" dirty="0" smtClean="0">
                    <a:solidFill>
                      <a:schemeClr val="tx1"/>
                    </a:solidFill>
                  </a:rPr>
                  <a:t>见图</a:t>
                </a:r>
                <a:r>
                  <a:rPr lang="en-US" altLang="zh-CN" sz="1800" b="1" dirty="0" smtClean="0">
                    <a:solidFill>
                      <a:schemeClr val="tx1"/>
                    </a:solidFill>
                  </a:rPr>
                  <a:t>8.3 c)</a:t>
                </a:r>
              </a:p>
              <a:p>
                <a:pPr/>
                <a14:m>
                  <m:oMathPara xmlns:m="http://schemas.openxmlformats.org/officeDocument/2006/math">
                    <m:oMathParaPr>
                      <m:jc m:val="left"/>
                    </m:oMathParaPr>
                    <m:oMath xmlns:m="http://schemas.openxmlformats.org/officeDocument/2006/math">
                      <m:r>
                        <a:rPr lang="en-US" altLang="zh-CN" sz="1800" b="0" i="1" smtClean="0">
                          <a:solidFill>
                            <a:schemeClr val="tx1"/>
                          </a:solidFill>
                          <a:latin typeface="Cambria Math"/>
                        </a:rPr>
                        <m:t>                              </m:t>
                      </m:r>
                      <m:r>
                        <a:rPr lang="en-US" altLang="zh-CN" sz="1800" b="0" i="1" smtClean="0">
                          <a:solidFill>
                            <a:schemeClr val="tx1"/>
                          </a:solidFill>
                          <a:latin typeface="Cambria Math" panose="02040503050406030204" pitchFamily="18" charset="0"/>
                        </a:rPr>
                        <m:t>𝑓</m:t>
                      </m:r>
                      <m:d>
                        <m:dPr>
                          <m:ctrlPr>
                            <a:rPr lang="en-US" altLang="zh-CN" sz="1800" b="0" i="1" smtClean="0">
                              <a:solidFill>
                                <a:schemeClr val="tx1"/>
                              </a:solidFill>
                              <a:latin typeface="Cambria Math" panose="02040503050406030204" pitchFamily="18" charset="0"/>
                            </a:rPr>
                          </m:ctrlPr>
                        </m:dPr>
                        <m:e>
                          <m:r>
                            <a:rPr lang="en-US" altLang="zh-CN" sz="1800" b="0" i="1" smtClean="0">
                              <a:solidFill>
                                <a:schemeClr val="tx1"/>
                              </a:solidFill>
                              <a:latin typeface="Cambria Math" panose="02040503050406030204" pitchFamily="18" charset="0"/>
                            </a:rPr>
                            <m:t>𝑥</m:t>
                          </m:r>
                        </m:e>
                      </m:d>
                      <m:r>
                        <a:rPr lang="en-US" altLang="zh-CN" sz="1800" b="0" i="1" smtClean="0">
                          <a:solidFill>
                            <a:schemeClr val="tx1"/>
                          </a:solidFill>
                          <a:latin typeface="Cambria Math" panose="02040503050406030204" pitchFamily="18" charset="0"/>
                        </a:rPr>
                        <m:t>=</m:t>
                      </m:r>
                      <m:d>
                        <m:dPr>
                          <m:begChr m:val="{"/>
                          <m:endChr m:val=""/>
                          <m:ctrlPr>
                            <a:rPr lang="en-US" altLang="zh-CN" sz="1800" b="0" i="1" smtClean="0">
                              <a:solidFill>
                                <a:schemeClr val="tx1"/>
                              </a:solidFill>
                              <a:latin typeface="Cambria Math" panose="02040503050406030204" pitchFamily="18" charset="0"/>
                            </a:rPr>
                          </m:ctrlPr>
                        </m:dPr>
                        <m:e>
                          <m:eqArr>
                            <m:eqArrPr>
                              <m:ctrlPr>
                                <a:rPr lang="en-US" altLang="zh-CN" sz="1800" b="0" i="1" smtClean="0">
                                  <a:solidFill>
                                    <a:schemeClr val="tx1"/>
                                  </a:solidFill>
                                  <a:latin typeface="Cambria Math" panose="02040503050406030204" pitchFamily="18" charset="0"/>
                                </a:rPr>
                              </m:ctrlPr>
                            </m:eqArrPr>
                            <m:e>
                              <m:r>
                                <a:rPr lang="en-US" altLang="zh-CN" sz="1800" b="0" i="1" smtClean="0">
                                  <a:solidFill>
                                    <a:schemeClr val="tx1"/>
                                  </a:solidFill>
                                  <a:latin typeface="Cambria Math" panose="02040503050406030204" pitchFamily="18" charset="0"/>
                                </a:rPr>
                                <m:t>1,  </m:t>
                              </m:r>
                              <m:r>
                                <a:rPr lang="en-US" altLang="zh-CN" sz="1800" b="0" i="1" smtClean="0">
                                  <a:solidFill>
                                    <a:schemeClr val="tx1"/>
                                  </a:solidFill>
                                  <a:latin typeface="Cambria Math" panose="02040503050406030204" pitchFamily="18" charset="0"/>
                                </a:rPr>
                                <m:t>𝑥</m:t>
                              </m:r>
                              <m:r>
                                <a:rPr lang="en-US" altLang="zh-CN" sz="1800" b="0" i="1" smtClean="0">
                                  <a:solidFill>
                                    <a:schemeClr val="tx1"/>
                                  </a:solidFill>
                                  <a:latin typeface="Cambria Math" panose="02040503050406030204" pitchFamily="18" charset="0"/>
                                  <a:ea typeface="Cambria Math" panose="02040503050406030204" pitchFamily="18" charset="0"/>
                                </a:rPr>
                                <m:t>≥</m:t>
                              </m:r>
                              <m:f>
                                <m:fPr>
                                  <m:ctrlPr>
                                    <a:rPr lang="en-US" altLang="zh-CN" sz="1800" b="0" i="1" smtClean="0">
                                      <a:solidFill>
                                        <a:schemeClr val="tx1"/>
                                      </a:solidFill>
                                      <a:latin typeface="Cambria Math" panose="02040503050406030204" pitchFamily="18" charset="0"/>
                                      <a:ea typeface="Cambria Math" panose="02040503050406030204" pitchFamily="18" charset="0"/>
                                    </a:rPr>
                                  </m:ctrlPr>
                                </m:fPr>
                                <m:num>
                                  <m:r>
                                    <a:rPr lang="en-US" altLang="zh-CN" sz="1800" b="0" i="1" smtClean="0">
                                      <a:solidFill>
                                        <a:schemeClr val="tx1"/>
                                      </a:solidFill>
                                      <a:latin typeface="Cambria Math" panose="02040503050406030204" pitchFamily="18" charset="0"/>
                                      <a:ea typeface="Cambria Math" panose="02040503050406030204" pitchFamily="18" charset="0"/>
                                    </a:rPr>
                                    <m:t>1</m:t>
                                  </m:r>
                                </m:num>
                                <m:den>
                                  <m:r>
                                    <a:rPr lang="en-US" altLang="zh-CN" sz="1800" b="0" i="1" smtClean="0">
                                      <a:solidFill>
                                        <a:schemeClr val="tx1"/>
                                      </a:solidFill>
                                      <a:latin typeface="Cambria Math" panose="02040503050406030204" pitchFamily="18" charset="0"/>
                                      <a:ea typeface="Cambria Math" panose="02040503050406030204" pitchFamily="18" charset="0"/>
                                    </a:rPr>
                                    <m:t>𝑘</m:t>
                                  </m:r>
                                </m:den>
                              </m:f>
                            </m:e>
                            <m:e>
                              <m:r>
                                <a:rPr lang="en-US" altLang="zh-CN" sz="1800" b="0" i="1" smtClean="0">
                                  <a:solidFill>
                                    <a:schemeClr val="tx1"/>
                                  </a:solidFill>
                                  <a:latin typeface="Cambria Math" panose="02040503050406030204" pitchFamily="18" charset="0"/>
                                </a:rPr>
                                <m:t>  </m:t>
                              </m:r>
                              <m:r>
                                <a:rPr lang="en-US" altLang="zh-CN" sz="1800" b="0" i="1" smtClean="0">
                                  <a:solidFill>
                                    <a:schemeClr val="tx1"/>
                                  </a:solidFill>
                                  <a:latin typeface="Cambria Math" panose="02040503050406030204" pitchFamily="18" charset="0"/>
                                </a:rPr>
                                <m:t>𝑘𝑥</m:t>
                              </m:r>
                              <m:r>
                                <a:rPr lang="en-US" altLang="zh-CN" sz="1800" b="0" i="1" smtClean="0">
                                  <a:solidFill>
                                    <a:schemeClr val="tx1"/>
                                  </a:solidFill>
                                  <a:latin typeface="Cambria Math" panose="02040503050406030204" pitchFamily="18" charset="0"/>
                                </a:rPr>
                                <m:t>,  −</m:t>
                              </m:r>
                              <m:f>
                                <m:fPr>
                                  <m:ctrlPr>
                                    <a:rPr lang="en-US" altLang="zh-CN" sz="1800" b="0" i="1" smtClean="0">
                                      <a:solidFill>
                                        <a:schemeClr val="tx1"/>
                                      </a:solidFill>
                                      <a:latin typeface="Cambria Math" panose="02040503050406030204" pitchFamily="18" charset="0"/>
                                    </a:rPr>
                                  </m:ctrlPr>
                                </m:fPr>
                                <m:num>
                                  <m:r>
                                    <a:rPr lang="en-US" altLang="zh-CN" sz="1800" b="0" i="1" smtClean="0">
                                      <a:solidFill>
                                        <a:schemeClr val="tx1"/>
                                      </a:solidFill>
                                      <a:latin typeface="Cambria Math" panose="02040503050406030204" pitchFamily="18" charset="0"/>
                                    </a:rPr>
                                    <m:t>1</m:t>
                                  </m:r>
                                </m:num>
                                <m:den>
                                  <m:r>
                                    <a:rPr lang="en-US" altLang="zh-CN" sz="1800" b="0" i="1" smtClean="0">
                                      <a:solidFill>
                                        <a:schemeClr val="tx1"/>
                                      </a:solidFill>
                                      <a:latin typeface="Cambria Math" panose="02040503050406030204" pitchFamily="18" charset="0"/>
                                    </a:rPr>
                                    <m:t>𝑘</m:t>
                                  </m:r>
                                </m:den>
                              </m:f>
                              <m:r>
                                <a:rPr lang="en-US" altLang="zh-CN" sz="1800" b="0" i="1" smtClean="0">
                                  <a:solidFill>
                                    <a:schemeClr val="tx1"/>
                                  </a:solidFill>
                                  <a:latin typeface="Cambria Math" panose="02040503050406030204" pitchFamily="18" charset="0"/>
                                  <a:ea typeface="Cambria Math" panose="02040503050406030204" pitchFamily="18" charset="0"/>
                                </a:rPr>
                                <m:t>≤</m:t>
                              </m:r>
                              <m:r>
                                <a:rPr lang="en-US" altLang="zh-CN" sz="1800" b="0" i="1" smtClean="0">
                                  <a:solidFill>
                                    <a:schemeClr val="tx1"/>
                                  </a:solidFill>
                                  <a:latin typeface="Cambria Math" panose="02040503050406030204" pitchFamily="18" charset="0"/>
                                  <a:ea typeface="Cambria Math" panose="02040503050406030204" pitchFamily="18" charset="0"/>
                                </a:rPr>
                                <m:t>𝑥</m:t>
                              </m:r>
                              <m:r>
                                <a:rPr lang="en-US" altLang="zh-CN" sz="1800" b="0" i="1" smtClean="0">
                                  <a:solidFill>
                                    <a:schemeClr val="tx1"/>
                                  </a:solidFill>
                                  <a:latin typeface="Cambria Math" panose="02040503050406030204" pitchFamily="18" charset="0"/>
                                  <a:ea typeface="Cambria Math" panose="02040503050406030204" pitchFamily="18" charset="0"/>
                                </a:rPr>
                                <m:t>≤</m:t>
                              </m:r>
                              <m:f>
                                <m:fPr>
                                  <m:ctrlPr>
                                    <a:rPr lang="en-US" altLang="zh-CN" sz="1800" b="0" i="1" smtClean="0">
                                      <a:solidFill>
                                        <a:schemeClr val="tx1"/>
                                      </a:solidFill>
                                      <a:latin typeface="Cambria Math" panose="02040503050406030204" pitchFamily="18" charset="0"/>
                                      <a:ea typeface="Cambria Math" panose="02040503050406030204" pitchFamily="18" charset="0"/>
                                    </a:rPr>
                                  </m:ctrlPr>
                                </m:fPr>
                                <m:num>
                                  <m:r>
                                    <a:rPr lang="en-US" altLang="zh-CN" sz="1800" b="0" i="1" smtClean="0">
                                      <a:solidFill>
                                        <a:schemeClr val="tx1"/>
                                      </a:solidFill>
                                      <a:latin typeface="Cambria Math" panose="02040503050406030204" pitchFamily="18" charset="0"/>
                                      <a:ea typeface="Cambria Math" panose="02040503050406030204" pitchFamily="18" charset="0"/>
                                    </a:rPr>
                                    <m:t>1</m:t>
                                  </m:r>
                                </m:num>
                                <m:den>
                                  <m:r>
                                    <a:rPr lang="en-US" altLang="zh-CN" sz="1800" b="0" i="1" smtClean="0">
                                      <a:solidFill>
                                        <a:schemeClr val="tx1"/>
                                      </a:solidFill>
                                      <a:latin typeface="Cambria Math" panose="02040503050406030204" pitchFamily="18" charset="0"/>
                                      <a:ea typeface="Cambria Math" panose="02040503050406030204" pitchFamily="18" charset="0"/>
                                    </a:rPr>
                                    <m:t>𝑘</m:t>
                                  </m:r>
                                </m:den>
                              </m:f>
                            </m:e>
                            <m:e>
                              <m:r>
                                <a:rPr lang="en-US" altLang="zh-CN" sz="1800" b="0" i="1" smtClean="0">
                                  <a:solidFill>
                                    <a:schemeClr val="tx1"/>
                                  </a:solidFill>
                                  <a:latin typeface="Cambria Math" panose="02040503050406030204" pitchFamily="18" charset="0"/>
                                </a:rPr>
                                <m:t>−1,   </m:t>
                              </m:r>
                              <m:r>
                                <a:rPr lang="en-US" altLang="zh-CN" sz="1800" b="0" i="1" smtClean="0">
                                  <a:solidFill>
                                    <a:schemeClr val="tx1"/>
                                  </a:solidFill>
                                  <a:latin typeface="Cambria Math" panose="02040503050406030204" pitchFamily="18" charset="0"/>
                                </a:rPr>
                                <m:t>𝑥</m:t>
                              </m:r>
                              <m:r>
                                <a:rPr lang="en-US" altLang="zh-CN" sz="1800" b="0" i="1" smtClean="0">
                                  <a:solidFill>
                                    <a:schemeClr val="tx1"/>
                                  </a:solidFill>
                                  <a:latin typeface="Cambria Math" panose="02040503050406030204" pitchFamily="18" charset="0"/>
                                  <a:ea typeface="Cambria Math" panose="02040503050406030204" pitchFamily="18" charset="0"/>
                                </a:rPr>
                                <m:t>&lt;−</m:t>
                              </m:r>
                              <m:f>
                                <m:fPr>
                                  <m:ctrlPr>
                                    <a:rPr lang="en-US" altLang="zh-CN" sz="1800" b="0" i="1" smtClean="0">
                                      <a:solidFill>
                                        <a:schemeClr val="tx1"/>
                                      </a:solidFill>
                                      <a:latin typeface="Cambria Math" panose="02040503050406030204" pitchFamily="18" charset="0"/>
                                      <a:ea typeface="Cambria Math" panose="02040503050406030204" pitchFamily="18" charset="0"/>
                                    </a:rPr>
                                  </m:ctrlPr>
                                </m:fPr>
                                <m:num>
                                  <m:r>
                                    <a:rPr lang="en-US" altLang="zh-CN" sz="1800" b="0" i="1" smtClean="0">
                                      <a:solidFill>
                                        <a:schemeClr val="tx1"/>
                                      </a:solidFill>
                                      <a:latin typeface="Cambria Math" panose="02040503050406030204" pitchFamily="18" charset="0"/>
                                      <a:ea typeface="Cambria Math" panose="02040503050406030204" pitchFamily="18" charset="0"/>
                                    </a:rPr>
                                    <m:t>1</m:t>
                                  </m:r>
                                </m:num>
                                <m:den>
                                  <m:r>
                                    <a:rPr lang="en-US" altLang="zh-CN" sz="1800" b="0" i="1" smtClean="0">
                                      <a:solidFill>
                                        <a:schemeClr val="tx1"/>
                                      </a:solidFill>
                                      <a:latin typeface="Cambria Math" panose="02040503050406030204" pitchFamily="18" charset="0"/>
                                      <a:ea typeface="Cambria Math" panose="02040503050406030204" pitchFamily="18" charset="0"/>
                                    </a:rPr>
                                    <m:t>𝑘</m:t>
                                  </m:r>
                                </m:den>
                              </m:f>
                            </m:e>
                          </m:eqArr>
                        </m:e>
                      </m:d>
                    </m:oMath>
                  </m:oMathPara>
                </a14:m>
                <a:endParaRPr lang="en-US" altLang="zh-CN" sz="1800" dirty="0">
                  <a:solidFill>
                    <a:schemeClr val="tx1"/>
                  </a:solidFill>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179512" y="1412776"/>
                <a:ext cx="8856984" cy="4600490"/>
              </a:xfrm>
              <a:prstGeom prst="rect">
                <a:avLst/>
              </a:prstGeom>
              <a:blipFill rotWithShape="1">
                <a:blip r:embed="rId2"/>
                <a:stretch>
                  <a:fillRect l="-551" t="-928"/>
                </a:stretch>
              </a:blipFill>
            </p:spPr>
            <p:txBody>
              <a:bodyPr/>
              <a:lstStyle/>
              <a:p>
                <a:r>
                  <a:rPr lang="zh-CN" altLang="en-US">
                    <a:noFill/>
                  </a:rPr>
                  <a:t> </a:t>
                </a:r>
              </a:p>
            </p:txBody>
          </p:sp>
        </mc:Fallback>
      </mc:AlternateContent>
      <p:sp>
        <p:nvSpPr>
          <p:cNvPr id="6" name="Rectangle 2"/>
          <p:cNvSpPr>
            <a:spLocks noGrp="1" noChangeArrowheads="1"/>
          </p:cNvSpPr>
          <p:nvPr>
            <p:ph type="title"/>
          </p:nvPr>
        </p:nvSpPr>
        <p:spPr>
          <a:xfrm>
            <a:off x="304800" y="457200"/>
            <a:ext cx="7772400" cy="762000"/>
          </a:xfrm>
        </p:spPr>
        <p:txBody>
          <a:bodyPr/>
          <a:lstStyle/>
          <a:p>
            <a:pPr algn="l"/>
            <a:r>
              <a:rPr lang="en-US" altLang="zh-CN" sz="4000" dirty="0">
                <a:solidFill>
                  <a:srgbClr val="FF0000"/>
                </a:solidFill>
                <a:latin typeface="隶书" panose="02010509060101010101" pitchFamily="49" charset="-122"/>
                <a:ea typeface="隶书" panose="02010509060101010101" pitchFamily="49" charset="-122"/>
              </a:rPr>
              <a:t>5.1 </a:t>
            </a:r>
            <a:r>
              <a:rPr lang="zh-CN" altLang="en-US" sz="4000" dirty="0">
                <a:solidFill>
                  <a:srgbClr val="FF0000"/>
                </a:solidFill>
                <a:latin typeface="隶书" panose="02010509060101010101" pitchFamily="49" charset="-122"/>
                <a:ea typeface="隶书" panose="02010509060101010101" pitchFamily="49" charset="-122"/>
              </a:rPr>
              <a:t>基本概念</a:t>
            </a:r>
            <a:r>
              <a:rPr lang="zh-CN" altLang="en-US" sz="3600" b="1" dirty="0">
                <a:solidFill>
                  <a:srgbClr val="FF0000"/>
                </a:solidFill>
                <a:latin typeface="隶书" panose="02010509060101010101" pitchFamily="49" charset="-122"/>
                <a:ea typeface="隶书" panose="02010509060101010101" pitchFamily="49" charset="-122"/>
              </a:rPr>
              <a:t>（</a:t>
            </a:r>
            <a:r>
              <a:rPr lang="zh-CN" altLang="en-US" sz="3600" b="1" dirty="0" smtClean="0">
                <a:solidFill>
                  <a:srgbClr val="FF0000"/>
                </a:solidFill>
                <a:latin typeface="隶书" panose="02010509060101010101" pitchFamily="49" charset="-122"/>
                <a:ea typeface="隶书" panose="02010509060101010101" pitchFamily="49" charset="-122"/>
              </a:rPr>
              <a:t>续四）</a:t>
            </a:r>
            <a:endParaRPr lang="zh-CN" altLang="en-US" sz="3600" b="1" dirty="0">
              <a:solidFill>
                <a:srgbClr val="FF0000"/>
              </a:solidFill>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12608806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p:cNvSpPr txBox="1"/>
              <p:nvPr/>
            </p:nvSpPr>
            <p:spPr>
              <a:xfrm>
                <a:off x="179512" y="1412776"/>
                <a:ext cx="8856984" cy="5408532"/>
              </a:xfrm>
              <a:prstGeom prst="rect">
                <a:avLst/>
              </a:prstGeom>
              <a:noFill/>
            </p:spPr>
            <p:txBody>
              <a:bodyPr wrap="square" rtlCol="0">
                <a:spAutoFit/>
              </a:bodyPr>
              <a:lstStyle/>
              <a:p>
                <a:r>
                  <a:rPr lang="en-US" altLang="zh-CN" sz="1800" b="1" dirty="0" smtClean="0">
                    <a:solidFill>
                      <a:schemeClr val="tx1"/>
                    </a:solidFill>
                  </a:rPr>
                  <a:t>(3)</a:t>
                </a:r>
                <a:r>
                  <a:rPr lang="zh-CN" altLang="en-US" sz="1800" b="1" dirty="0" smtClean="0">
                    <a:solidFill>
                      <a:schemeClr val="tx1"/>
                    </a:solidFill>
                  </a:rPr>
                  <a:t>双曲函数（见图</a:t>
                </a:r>
                <a:r>
                  <a:rPr lang="en-US" altLang="zh-CN" sz="1800" b="1" dirty="0" smtClean="0">
                    <a:solidFill>
                      <a:schemeClr val="tx1"/>
                    </a:solidFill>
                  </a:rPr>
                  <a:t>8.3 d</a:t>
                </a:r>
                <a:r>
                  <a:rPr lang="zh-CN" altLang="en-US" sz="1800" b="1" dirty="0" smtClean="0">
                    <a:solidFill>
                      <a:schemeClr val="tx1"/>
                    </a:solidFill>
                  </a:rPr>
                  <a:t>）</a:t>
                </a:r>
                <a:endParaRPr lang="en-US" altLang="zh-CN" sz="1800" b="1" dirty="0" smtClean="0">
                  <a:solidFill>
                    <a:schemeClr val="tx1"/>
                  </a:solidFill>
                </a:endParaRPr>
              </a:p>
              <a:p>
                <a:r>
                  <a:rPr lang="en-US" altLang="zh-CN" sz="1800" dirty="0" smtClean="0">
                    <a:solidFill>
                      <a:schemeClr val="tx1"/>
                    </a:solidFill>
                  </a:rPr>
                  <a:t>                                f(x)=</a:t>
                </a:r>
                <a:r>
                  <a:rPr lang="en-US" altLang="zh-CN" sz="1800" dirty="0" err="1" smtClean="0">
                    <a:solidFill>
                      <a:schemeClr val="tx1"/>
                    </a:solidFill>
                  </a:rPr>
                  <a:t>tanh</a:t>
                </a:r>
                <a:r>
                  <a:rPr lang="en-US" altLang="zh-CN" sz="1800" dirty="0" smtClean="0">
                    <a:solidFill>
                      <a:schemeClr val="tx1"/>
                    </a:solidFill>
                  </a:rPr>
                  <a:t>(x)</a:t>
                </a:r>
              </a:p>
              <a:p>
                <a:endParaRPr lang="en-US" altLang="zh-CN" sz="1800" dirty="0" smtClean="0">
                  <a:solidFill>
                    <a:schemeClr val="tx1"/>
                  </a:solidFill>
                </a:endParaRPr>
              </a:p>
              <a:p>
                <a:r>
                  <a:rPr lang="en-US" altLang="zh-CN" sz="1800" b="1" dirty="0" smtClean="0">
                    <a:solidFill>
                      <a:schemeClr val="tx1"/>
                    </a:solidFill>
                  </a:rPr>
                  <a:t>(4)S</a:t>
                </a:r>
                <a:r>
                  <a:rPr lang="zh-CN" altLang="en-US" sz="1800" b="1" dirty="0" smtClean="0">
                    <a:solidFill>
                      <a:schemeClr val="tx1"/>
                    </a:solidFill>
                  </a:rPr>
                  <a:t>型函数（见图</a:t>
                </a:r>
                <a:r>
                  <a:rPr lang="en-US" altLang="zh-CN" sz="1800" b="1" dirty="0" smtClean="0">
                    <a:solidFill>
                      <a:schemeClr val="tx1"/>
                    </a:solidFill>
                  </a:rPr>
                  <a:t>8.3 e</a:t>
                </a:r>
                <a:r>
                  <a:rPr lang="zh-CN" altLang="en-US" sz="1800" dirty="0" smtClean="0">
                    <a:solidFill>
                      <a:schemeClr val="tx1"/>
                    </a:solidFill>
                  </a:rPr>
                  <a:t>）</a:t>
                </a:r>
                <a:endParaRPr lang="en-US" altLang="zh-CN" sz="1800" dirty="0" smtClean="0">
                  <a:solidFill>
                    <a:schemeClr val="tx1"/>
                  </a:solidFill>
                </a:endParaRPr>
              </a:p>
              <a:p>
                <a:r>
                  <a:rPr lang="zh-CN" altLang="en-US" sz="1800" dirty="0" smtClean="0">
                    <a:solidFill>
                      <a:schemeClr val="tx1"/>
                    </a:solidFill>
                  </a:rPr>
                  <a:t>神经元的状态与输入作用之间的关系是在</a:t>
                </a:r>
                <a:r>
                  <a:rPr lang="en-US" altLang="zh-CN" sz="1800" dirty="0" smtClean="0">
                    <a:solidFill>
                      <a:schemeClr val="tx1"/>
                    </a:solidFill>
                  </a:rPr>
                  <a:t>(0,1)</a:t>
                </a:r>
                <a:r>
                  <a:rPr lang="zh-CN" altLang="en-US" sz="1800" dirty="0" smtClean="0">
                    <a:solidFill>
                      <a:schemeClr val="tx1"/>
                    </a:solidFill>
                  </a:rPr>
                  <a:t>内连续取值的单调可微函数，称为</a:t>
                </a:r>
                <a:r>
                  <a:rPr lang="en-US" altLang="zh-CN" sz="1800" dirty="0" smtClean="0">
                    <a:solidFill>
                      <a:schemeClr val="tx1"/>
                    </a:solidFill>
                  </a:rPr>
                  <a:t>Sigmoid</a:t>
                </a:r>
                <a:r>
                  <a:rPr lang="zh-CN" altLang="en-US" sz="1800" dirty="0" smtClean="0">
                    <a:solidFill>
                      <a:schemeClr val="tx1"/>
                    </a:solidFill>
                  </a:rPr>
                  <a:t>函数，简称</a:t>
                </a:r>
                <a:r>
                  <a:rPr lang="en-US" altLang="zh-CN" sz="1800" dirty="0" smtClean="0">
                    <a:solidFill>
                      <a:schemeClr val="tx1"/>
                    </a:solidFill>
                  </a:rPr>
                  <a:t>S</a:t>
                </a:r>
                <a:r>
                  <a:rPr lang="zh-CN" altLang="en-US" sz="1800" dirty="0" smtClean="0">
                    <a:solidFill>
                      <a:schemeClr val="tx1"/>
                    </a:solidFill>
                  </a:rPr>
                  <a:t>型函数。</a:t>
                </a:r>
                <a:endParaRPr lang="en-US" altLang="zh-CN" sz="1800" dirty="0" smtClean="0">
                  <a:solidFill>
                    <a:schemeClr val="tx1"/>
                  </a:solidFill>
                </a:endParaRPr>
              </a:p>
              <a:p>
                <a:r>
                  <a:rPr lang="zh-CN" altLang="en-US" sz="1800" dirty="0" smtClean="0">
                    <a:solidFill>
                      <a:schemeClr val="tx1"/>
                    </a:solidFill>
                  </a:rPr>
                  <a:t>当</a:t>
                </a:r>
                <a:r>
                  <a:rPr lang="el-GR" altLang="zh-CN" sz="1800" dirty="0" smtClean="0">
                    <a:solidFill>
                      <a:schemeClr val="tx1"/>
                    </a:solidFill>
                  </a:rPr>
                  <a:t>β</a:t>
                </a:r>
                <a:r>
                  <a:rPr lang="zh-CN" altLang="en-US" sz="1800" dirty="0" smtClean="0">
                    <a:solidFill>
                      <a:schemeClr val="tx1"/>
                    </a:solidFill>
                  </a:rPr>
                  <a:t>趋于无穷时，</a:t>
                </a:r>
                <a:r>
                  <a:rPr lang="en-US" altLang="zh-CN" sz="1800" dirty="0" smtClean="0">
                    <a:solidFill>
                      <a:schemeClr val="tx1"/>
                    </a:solidFill>
                  </a:rPr>
                  <a:t>S</a:t>
                </a:r>
                <a:r>
                  <a:rPr lang="zh-CN" altLang="en-US" sz="1800" dirty="0" smtClean="0">
                    <a:solidFill>
                      <a:schemeClr val="tx1"/>
                    </a:solidFill>
                  </a:rPr>
                  <a:t>型曲线趋于阶跃函数，通常情况下，</a:t>
                </a:r>
                <a:r>
                  <a:rPr lang="el-GR" altLang="zh-CN" sz="1800" dirty="0">
                    <a:solidFill>
                      <a:schemeClr val="tx1"/>
                    </a:solidFill>
                  </a:rPr>
                  <a:t> </a:t>
                </a:r>
                <a:r>
                  <a:rPr lang="el-GR" altLang="zh-CN" sz="1800" dirty="0" smtClean="0">
                    <a:solidFill>
                      <a:schemeClr val="tx1"/>
                    </a:solidFill>
                  </a:rPr>
                  <a:t>β</a:t>
                </a:r>
                <a:r>
                  <a:rPr lang="zh-CN" altLang="en-US" sz="1800" dirty="0" smtClean="0">
                    <a:solidFill>
                      <a:schemeClr val="tx1"/>
                    </a:solidFill>
                  </a:rPr>
                  <a:t>取值为</a:t>
                </a:r>
                <a:r>
                  <a:rPr lang="en-US" altLang="zh-CN" sz="1800" dirty="0" smtClean="0">
                    <a:solidFill>
                      <a:schemeClr val="tx1"/>
                    </a:solidFill>
                  </a:rPr>
                  <a:t>1.</a:t>
                </a:r>
              </a:p>
              <a:p>
                <a:r>
                  <a:rPr lang="en-US" altLang="zh-CN" sz="1800" b="0" dirty="0" smtClean="0">
                    <a:solidFill>
                      <a:schemeClr val="tx1"/>
                    </a:solidFill>
                  </a:rPr>
                  <a:t>                                </a:t>
                </a:r>
                <a14:m>
                  <m:oMath xmlns:m="http://schemas.openxmlformats.org/officeDocument/2006/math">
                    <m:r>
                      <a:rPr lang="en-US" altLang="zh-CN" sz="1800" b="0" i="1" smtClean="0">
                        <a:solidFill>
                          <a:schemeClr val="tx1"/>
                        </a:solidFill>
                        <a:latin typeface="Cambria Math" panose="02040503050406030204" pitchFamily="18" charset="0"/>
                      </a:rPr>
                      <m:t>𝑓</m:t>
                    </m:r>
                    <m:d>
                      <m:dPr>
                        <m:ctrlPr>
                          <a:rPr lang="en-US" altLang="zh-CN" sz="1800" b="0" i="1" smtClean="0">
                            <a:solidFill>
                              <a:schemeClr val="tx1"/>
                            </a:solidFill>
                            <a:latin typeface="Cambria Math" panose="02040503050406030204" pitchFamily="18" charset="0"/>
                          </a:rPr>
                        </m:ctrlPr>
                      </m:dPr>
                      <m:e>
                        <m:r>
                          <a:rPr lang="en-US" altLang="zh-CN" sz="1800" b="0" i="1" smtClean="0">
                            <a:solidFill>
                              <a:schemeClr val="tx1"/>
                            </a:solidFill>
                            <a:latin typeface="Cambria Math" panose="02040503050406030204" pitchFamily="18" charset="0"/>
                          </a:rPr>
                          <m:t>𝑥</m:t>
                        </m:r>
                      </m:e>
                    </m:d>
                    <m:r>
                      <a:rPr lang="en-US" altLang="zh-CN" sz="1800" b="0" i="1" smtClean="0">
                        <a:solidFill>
                          <a:schemeClr val="tx1"/>
                        </a:solidFill>
                        <a:latin typeface="Cambria Math" panose="02040503050406030204" pitchFamily="18" charset="0"/>
                      </a:rPr>
                      <m:t>=</m:t>
                    </m:r>
                    <m:f>
                      <m:fPr>
                        <m:ctrlPr>
                          <a:rPr lang="en-US" altLang="zh-CN" sz="1800" b="0" i="1" smtClean="0">
                            <a:solidFill>
                              <a:schemeClr val="tx1"/>
                            </a:solidFill>
                            <a:latin typeface="Cambria Math" panose="02040503050406030204" pitchFamily="18" charset="0"/>
                          </a:rPr>
                        </m:ctrlPr>
                      </m:fPr>
                      <m:num>
                        <m:r>
                          <a:rPr lang="en-US" altLang="zh-CN" sz="1800" b="0" i="1" smtClean="0">
                            <a:solidFill>
                              <a:schemeClr val="tx1"/>
                            </a:solidFill>
                            <a:latin typeface="Cambria Math" panose="02040503050406030204" pitchFamily="18" charset="0"/>
                          </a:rPr>
                          <m:t>1</m:t>
                        </m:r>
                      </m:num>
                      <m:den>
                        <m:r>
                          <a:rPr lang="en-US" altLang="zh-CN" sz="1800" b="0" i="1" smtClean="0">
                            <a:solidFill>
                              <a:schemeClr val="tx1"/>
                            </a:solidFill>
                            <a:latin typeface="Cambria Math" panose="02040503050406030204" pitchFamily="18" charset="0"/>
                          </a:rPr>
                          <m:t>1+</m:t>
                        </m:r>
                        <m:r>
                          <m:rPr>
                            <m:sty m:val="p"/>
                          </m:rPr>
                          <a:rPr lang="en-US" altLang="zh-CN" sz="1800" b="0" i="0" smtClean="0">
                            <a:solidFill>
                              <a:schemeClr val="tx1"/>
                            </a:solidFill>
                            <a:latin typeface="Cambria Math" panose="02040503050406030204" pitchFamily="18" charset="0"/>
                          </a:rPr>
                          <m:t>exp</m:t>
                        </m:r>
                        <m:r>
                          <a:rPr lang="en-US" altLang="zh-CN" sz="1800" b="0" i="1" smtClean="0">
                            <a:solidFill>
                              <a:schemeClr val="tx1"/>
                            </a:solidFill>
                            <a:latin typeface="Cambria Math" panose="02040503050406030204" pitchFamily="18" charset="0"/>
                          </a:rPr>
                          <m:t>⁡(−</m:t>
                        </m:r>
                        <m:r>
                          <a:rPr lang="zh-CN" altLang="en-US" sz="1800" b="0" i="1" smtClean="0">
                            <a:solidFill>
                              <a:schemeClr val="tx1"/>
                            </a:solidFill>
                            <a:latin typeface="Cambria Math" panose="02040503050406030204" pitchFamily="18" charset="0"/>
                          </a:rPr>
                          <m:t>𝛽</m:t>
                        </m:r>
                        <m:r>
                          <a:rPr lang="en-US" altLang="zh-CN" sz="1800" b="0" i="1" smtClean="0">
                            <a:solidFill>
                              <a:schemeClr val="tx1"/>
                            </a:solidFill>
                            <a:latin typeface="Cambria Math" panose="02040503050406030204" pitchFamily="18" charset="0"/>
                          </a:rPr>
                          <m:t>𝑥</m:t>
                        </m:r>
                        <m:r>
                          <a:rPr lang="en-US" altLang="zh-CN" sz="1800" b="0" i="1" smtClean="0">
                            <a:solidFill>
                              <a:schemeClr val="tx1"/>
                            </a:solidFill>
                            <a:latin typeface="Cambria Math" panose="02040503050406030204" pitchFamily="18" charset="0"/>
                          </a:rPr>
                          <m:t>)</m:t>
                        </m:r>
                      </m:den>
                    </m:f>
                  </m:oMath>
                </a14:m>
                <a:r>
                  <a:rPr lang="en-US" altLang="zh-CN" sz="1800" dirty="0" smtClean="0">
                    <a:solidFill>
                      <a:schemeClr val="tx1"/>
                    </a:solidFill>
                  </a:rPr>
                  <a:t>     </a:t>
                </a:r>
                <a14:m>
                  <m:oMath xmlns:m="http://schemas.openxmlformats.org/officeDocument/2006/math">
                    <m:r>
                      <a:rPr lang="zh-CN" altLang="en-US" sz="1800" i="1">
                        <a:solidFill>
                          <a:schemeClr val="tx1"/>
                        </a:solidFill>
                        <a:latin typeface="Cambria Math" panose="02040503050406030204" pitchFamily="18" charset="0"/>
                      </a:rPr>
                      <m:t>𝛽</m:t>
                    </m:r>
                  </m:oMath>
                </a14:m>
                <a:r>
                  <a:rPr lang="en-US" altLang="zh-CN" sz="1800" dirty="0" smtClean="0">
                    <a:solidFill>
                      <a:schemeClr val="tx1"/>
                    </a:solidFill>
                  </a:rPr>
                  <a:t>&gt;0</a:t>
                </a:r>
              </a:p>
              <a:p>
                <a:endParaRPr lang="en-US" altLang="zh-CN" sz="1800" dirty="0" smtClean="0">
                  <a:solidFill>
                    <a:schemeClr val="tx1"/>
                  </a:solidFill>
                </a:endParaRPr>
              </a:p>
              <a:p>
                <a:r>
                  <a:rPr lang="en-US" altLang="zh-CN" sz="1800" b="1" dirty="0" smtClean="0">
                    <a:solidFill>
                      <a:schemeClr val="tx1"/>
                    </a:solidFill>
                  </a:rPr>
                  <a:t>(5)</a:t>
                </a:r>
                <a:r>
                  <a:rPr lang="zh-CN" altLang="en-US" sz="1800" b="1" dirty="0" smtClean="0">
                    <a:solidFill>
                      <a:schemeClr val="tx1"/>
                    </a:solidFill>
                  </a:rPr>
                  <a:t>高斯函数（见图</a:t>
                </a:r>
                <a:r>
                  <a:rPr lang="en-US" altLang="zh-CN" sz="1800" b="1" dirty="0" smtClean="0">
                    <a:solidFill>
                      <a:schemeClr val="tx1"/>
                    </a:solidFill>
                  </a:rPr>
                  <a:t>8.3 f</a:t>
                </a:r>
                <a:r>
                  <a:rPr lang="zh-CN" altLang="en-US" sz="1800" b="1" dirty="0" smtClean="0">
                    <a:solidFill>
                      <a:schemeClr val="tx1"/>
                    </a:solidFill>
                  </a:rPr>
                  <a:t>）</a:t>
                </a:r>
                <a:endParaRPr lang="en-US" altLang="zh-CN" sz="1800" b="1" dirty="0" smtClean="0">
                  <a:solidFill>
                    <a:schemeClr val="tx1"/>
                  </a:solidFill>
                </a:endParaRPr>
              </a:p>
              <a:p>
                <a:r>
                  <a:rPr lang="zh-CN" altLang="en-US" sz="1800" dirty="0" smtClean="0">
                    <a:solidFill>
                      <a:schemeClr val="tx1"/>
                    </a:solidFill>
                  </a:rPr>
                  <a:t>在径向基函数构成的神经网络中，神经元的结构可用高斯函数描述如下：</a:t>
                </a:r>
                <a:endParaRPr lang="en-US" altLang="zh-CN" sz="1800" dirty="0" smtClean="0">
                  <a:solidFill>
                    <a:schemeClr val="tx1"/>
                  </a:solidFill>
                </a:endParaRPr>
              </a:p>
              <a:p>
                <a:pPr/>
                <a14:m>
                  <m:oMathPara xmlns:m="http://schemas.openxmlformats.org/officeDocument/2006/math">
                    <m:oMathParaPr>
                      <m:jc m:val="left"/>
                    </m:oMathParaPr>
                    <m:oMath xmlns:m="http://schemas.openxmlformats.org/officeDocument/2006/math">
                      <m:r>
                        <a:rPr lang="en-US" altLang="zh-CN" sz="1800" b="0" i="1" smtClean="0">
                          <a:solidFill>
                            <a:schemeClr val="tx1"/>
                          </a:solidFill>
                          <a:latin typeface="Cambria Math"/>
                        </a:rPr>
                        <m:t>                                    </m:t>
                      </m:r>
                      <m:r>
                        <a:rPr lang="en-US" altLang="zh-CN" sz="1800" b="0" i="1" smtClean="0">
                          <a:solidFill>
                            <a:schemeClr val="tx1"/>
                          </a:solidFill>
                          <a:latin typeface="Cambria Math" panose="02040503050406030204" pitchFamily="18" charset="0"/>
                        </a:rPr>
                        <m:t>𝑓</m:t>
                      </m:r>
                      <m:d>
                        <m:dPr>
                          <m:ctrlPr>
                            <a:rPr lang="en-US" altLang="zh-CN" sz="1800" b="0" i="1" smtClean="0">
                              <a:solidFill>
                                <a:schemeClr val="tx1"/>
                              </a:solidFill>
                              <a:latin typeface="Cambria Math" panose="02040503050406030204" pitchFamily="18" charset="0"/>
                            </a:rPr>
                          </m:ctrlPr>
                        </m:dPr>
                        <m:e>
                          <m:r>
                            <a:rPr lang="en-US" altLang="zh-CN" sz="1800" b="0" i="1" smtClean="0">
                              <a:solidFill>
                                <a:schemeClr val="tx1"/>
                              </a:solidFill>
                              <a:latin typeface="Cambria Math" panose="02040503050406030204" pitchFamily="18" charset="0"/>
                            </a:rPr>
                            <m:t>𝑥</m:t>
                          </m:r>
                        </m:e>
                      </m:d>
                      <m:r>
                        <a:rPr lang="en-US" altLang="zh-CN" sz="1800" b="0" i="1" smtClean="0">
                          <a:solidFill>
                            <a:schemeClr val="tx1"/>
                          </a:solidFill>
                          <a:latin typeface="Cambria Math" panose="02040503050406030204" pitchFamily="18" charset="0"/>
                        </a:rPr>
                        <m:t>=</m:t>
                      </m:r>
                      <m:sSup>
                        <m:sSupPr>
                          <m:ctrlPr>
                            <a:rPr lang="en-US" altLang="zh-CN" sz="1800" b="0" i="1" smtClean="0">
                              <a:solidFill>
                                <a:schemeClr val="tx1"/>
                              </a:solidFill>
                              <a:latin typeface="Cambria Math" panose="02040503050406030204" pitchFamily="18" charset="0"/>
                            </a:rPr>
                          </m:ctrlPr>
                        </m:sSupPr>
                        <m:e>
                          <m:r>
                            <a:rPr lang="en-US" altLang="zh-CN" sz="1800" b="0" i="1" smtClean="0">
                              <a:solidFill>
                                <a:schemeClr val="tx1"/>
                              </a:solidFill>
                              <a:latin typeface="Cambria Math" panose="02040503050406030204" pitchFamily="18" charset="0"/>
                            </a:rPr>
                            <m:t>𝑒</m:t>
                          </m:r>
                        </m:e>
                        <m:sup>
                          <m:r>
                            <a:rPr lang="en-US" altLang="zh-CN" sz="1800" b="0" i="1" smtClean="0">
                              <a:solidFill>
                                <a:schemeClr val="tx1"/>
                              </a:solidFill>
                              <a:latin typeface="Cambria Math" panose="02040503050406030204" pitchFamily="18" charset="0"/>
                            </a:rPr>
                            <m:t>−</m:t>
                          </m:r>
                          <m:sSup>
                            <m:sSupPr>
                              <m:ctrlPr>
                                <a:rPr lang="en-US" altLang="zh-CN" sz="1800" b="0" i="1" smtClean="0">
                                  <a:solidFill>
                                    <a:schemeClr val="tx1"/>
                                  </a:solidFill>
                                  <a:latin typeface="Cambria Math" panose="02040503050406030204" pitchFamily="18" charset="0"/>
                                </a:rPr>
                              </m:ctrlPr>
                            </m:sSupPr>
                            <m:e>
                              <m:r>
                                <a:rPr lang="en-US" altLang="zh-CN" sz="1800" b="0" i="1" smtClean="0">
                                  <a:solidFill>
                                    <a:schemeClr val="tx1"/>
                                  </a:solidFill>
                                  <a:latin typeface="Cambria Math" panose="02040503050406030204" pitchFamily="18" charset="0"/>
                                </a:rPr>
                                <m:t>𝑥</m:t>
                              </m:r>
                            </m:e>
                            <m:sup>
                              <m:r>
                                <a:rPr lang="en-US" altLang="zh-CN" sz="1800" b="0" i="1" smtClean="0">
                                  <a:solidFill>
                                    <a:schemeClr val="tx1"/>
                                  </a:solidFill>
                                  <a:latin typeface="Cambria Math" panose="02040503050406030204" pitchFamily="18" charset="0"/>
                                </a:rPr>
                                <m:t>2</m:t>
                              </m:r>
                            </m:sup>
                          </m:sSup>
                          <m:r>
                            <a:rPr lang="en-US" altLang="zh-CN" sz="1800" b="0" i="1" smtClean="0">
                              <a:solidFill>
                                <a:schemeClr val="tx1"/>
                              </a:solidFill>
                              <a:latin typeface="Cambria Math" panose="02040503050406030204" pitchFamily="18" charset="0"/>
                            </a:rPr>
                            <m:t>/</m:t>
                          </m:r>
                          <m:sSup>
                            <m:sSupPr>
                              <m:ctrlPr>
                                <a:rPr lang="en-US" altLang="zh-CN" sz="1800" b="0" i="1" smtClean="0">
                                  <a:solidFill>
                                    <a:schemeClr val="tx1"/>
                                  </a:solidFill>
                                  <a:latin typeface="Cambria Math" panose="02040503050406030204" pitchFamily="18" charset="0"/>
                                </a:rPr>
                              </m:ctrlPr>
                            </m:sSupPr>
                            <m:e>
                              <m:r>
                                <a:rPr lang="zh-CN" altLang="en-US" sz="1800" b="0" i="1" smtClean="0">
                                  <a:solidFill>
                                    <a:schemeClr val="tx1"/>
                                  </a:solidFill>
                                  <a:latin typeface="Cambria Math" panose="02040503050406030204" pitchFamily="18" charset="0"/>
                                </a:rPr>
                                <m:t>𝛿</m:t>
                              </m:r>
                            </m:e>
                            <m:sup>
                              <m:r>
                                <a:rPr lang="en-US" altLang="zh-CN" sz="1800" b="0" i="1" smtClean="0">
                                  <a:solidFill>
                                    <a:schemeClr val="tx1"/>
                                  </a:solidFill>
                                  <a:latin typeface="Cambria Math" panose="02040503050406030204" pitchFamily="18" charset="0"/>
                                </a:rPr>
                                <m:t>2</m:t>
                              </m:r>
                            </m:sup>
                          </m:sSup>
                        </m:sup>
                      </m:sSup>
                    </m:oMath>
                  </m:oMathPara>
                </a14:m>
                <a:endParaRPr lang="en-US" altLang="zh-CN" sz="1800" b="0" dirty="0" smtClean="0">
                  <a:solidFill>
                    <a:schemeClr val="tx1"/>
                  </a:solidFill>
                </a:endParaRPr>
              </a:p>
              <a:p>
                <a:endParaRPr lang="en-US" altLang="zh-CN" sz="1800" dirty="0" smtClean="0">
                  <a:solidFill>
                    <a:srgbClr val="FF0000"/>
                  </a:solidFill>
                </a:endParaRPr>
              </a:p>
              <a:p>
                <a:r>
                  <a:rPr lang="zh-CN" altLang="en-US" sz="1800" dirty="0" smtClean="0">
                    <a:solidFill>
                      <a:srgbClr val="FF0000"/>
                    </a:solidFill>
                  </a:rPr>
                  <a:t>注</a:t>
                </a:r>
                <a:r>
                  <a:rPr lang="zh-CN" altLang="en-US" sz="1800" dirty="0">
                    <a:solidFill>
                      <a:srgbClr val="FF0000"/>
                    </a:solidFill>
                  </a:rPr>
                  <a:t>：函数</a:t>
                </a:r>
                <a:r>
                  <a:rPr lang="en-US" altLang="zh-CN" sz="1800" dirty="0">
                    <a:solidFill>
                      <a:srgbClr val="FF0000"/>
                    </a:solidFill>
                  </a:rPr>
                  <a:t>f</a:t>
                </a:r>
                <a:r>
                  <a:rPr lang="zh-CN" altLang="en-US" sz="1800" dirty="0">
                    <a:solidFill>
                      <a:srgbClr val="FF0000"/>
                    </a:solidFill>
                  </a:rPr>
                  <a:t>，对于大多数神经网络，当网络运行时，一旦</a:t>
                </a:r>
                <a:r>
                  <a:rPr lang="en-US" altLang="zh-CN" sz="1800" dirty="0">
                    <a:solidFill>
                      <a:srgbClr val="FF0000"/>
                    </a:solidFill>
                  </a:rPr>
                  <a:t>f</a:t>
                </a:r>
                <a:r>
                  <a:rPr lang="zh-CN" altLang="en-US" sz="1800" dirty="0">
                    <a:solidFill>
                      <a:srgbClr val="FF0000"/>
                    </a:solidFill>
                  </a:rPr>
                  <a:t>选定，就保持不变。而连接权</a:t>
                </a:r>
                <a:r>
                  <a:rPr lang="en-US" altLang="zh-CN" sz="1800" dirty="0" err="1">
                    <a:solidFill>
                      <a:srgbClr val="FF0000"/>
                    </a:solidFill>
                  </a:rPr>
                  <a:t>w</a:t>
                </a:r>
                <a:r>
                  <a:rPr lang="en-US" altLang="zh-CN" sz="1800" baseline="-25000" dirty="0" err="1">
                    <a:solidFill>
                      <a:srgbClr val="FF0000"/>
                    </a:solidFill>
                  </a:rPr>
                  <a:t>j</a:t>
                </a:r>
                <a:r>
                  <a:rPr lang="en-US" altLang="zh-CN" sz="2400" baseline="-25000" dirty="0" err="1">
                    <a:solidFill>
                      <a:srgbClr val="FF0000"/>
                    </a:solidFill>
                  </a:rPr>
                  <a:t>i</a:t>
                </a:r>
                <a:r>
                  <a:rPr lang="zh-CN" altLang="en-US" sz="1800" dirty="0">
                    <a:solidFill>
                      <a:srgbClr val="FF0000"/>
                    </a:solidFill>
                  </a:rPr>
                  <a:t>是变量，可动态地进行调整，并产生一定的输出</a:t>
                </a:r>
                <a:r>
                  <a:rPr lang="en-US" altLang="zh-CN" sz="1800" dirty="0" err="1">
                    <a:solidFill>
                      <a:srgbClr val="FF0000"/>
                    </a:solidFill>
                  </a:rPr>
                  <a:t>y</a:t>
                </a:r>
                <a:r>
                  <a:rPr lang="en-US" altLang="zh-CN" sz="1800" baseline="-25000" dirty="0" err="1">
                    <a:solidFill>
                      <a:srgbClr val="FF0000"/>
                    </a:solidFill>
                  </a:rPr>
                  <a:t>i</a:t>
                </a:r>
                <a:endParaRPr lang="en-US" altLang="zh-CN" sz="1800" baseline="-25000" dirty="0">
                  <a:solidFill>
                    <a:srgbClr val="FF0000"/>
                  </a:solidFill>
                </a:endParaRPr>
              </a:p>
              <a:p>
                <a:endParaRPr lang="en-US" altLang="zh-CN" sz="1800" dirty="0" smtClean="0">
                  <a:solidFill>
                    <a:schemeClr val="tx1"/>
                  </a:solidFill>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179512" y="1412776"/>
                <a:ext cx="8856984" cy="5408532"/>
              </a:xfrm>
              <a:prstGeom prst="rect">
                <a:avLst/>
              </a:prstGeom>
              <a:blipFill rotWithShape="1">
                <a:blip r:embed="rId2"/>
                <a:stretch>
                  <a:fillRect l="-551" t="-789" r="-138"/>
                </a:stretch>
              </a:blipFill>
            </p:spPr>
            <p:txBody>
              <a:bodyPr/>
              <a:lstStyle/>
              <a:p>
                <a:r>
                  <a:rPr lang="zh-CN" altLang="en-US">
                    <a:noFill/>
                  </a:rPr>
                  <a:t> </a:t>
                </a:r>
              </a:p>
            </p:txBody>
          </p:sp>
        </mc:Fallback>
      </mc:AlternateContent>
      <p:sp>
        <p:nvSpPr>
          <p:cNvPr id="6" name="Rectangle 2"/>
          <p:cNvSpPr>
            <a:spLocks noGrp="1" noChangeArrowheads="1"/>
          </p:cNvSpPr>
          <p:nvPr>
            <p:ph type="title"/>
          </p:nvPr>
        </p:nvSpPr>
        <p:spPr>
          <a:xfrm>
            <a:off x="304800" y="457200"/>
            <a:ext cx="7772400" cy="762000"/>
          </a:xfrm>
        </p:spPr>
        <p:txBody>
          <a:bodyPr/>
          <a:lstStyle/>
          <a:p>
            <a:pPr algn="l"/>
            <a:r>
              <a:rPr lang="en-US" altLang="zh-CN" sz="4000" dirty="0">
                <a:solidFill>
                  <a:srgbClr val="FF0000"/>
                </a:solidFill>
                <a:latin typeface="隶书" panose="02010509060101010101" pitchFamily="49" charset="-122"/>
                <a:ea typeface="隶书" panose="02010509060101010101" pitchFamily="49" charset="-122"/>
              </a:rPr>
              <a:t>5.1 </a:t>
            </a:r>
            <a:r>
              <a:rPr lang="zh-CN" altLang="en-US" sz="4000" dirty="0">
                <a:solidFill>
                  <a:srgbClr val="FF0000"/>
                </a:solidFill>
                <a:latin typeface="隶书" panose="02010509060101010101" pitchFamily="49" charset="-122"/>
                <a:ea typeface="隶书" panose="02010509060101010101" pitchFamily="49" charset="-122"/>
              </a:rPr>
              <a:t>基本概念</a:t>
            </a:r>
            <a:r>
              <a:rPr lang="zh-CN" altLang="en-US" sz="3600" b="1" dirty="0">
                <a:solidFill>
                  <a:srgbClr val="FF0000"/>
                </a:solidFill>
                <a:latin typeface="隶书" panose="02010509060101010101" pitchFamily="49" charset="-122"/>
                <a:ea typeface="隶书" panose="02010509060101010101" pitchFamily="49" charset="-122"/>
              </a:rPr>
              <a:t>（</a:t>
            </a:r>
            <a:r>
              <a:rPr lang="zh-CN" altLang="en-US" sz="3600" b="1" dirty="0" smtClean="0">
                <a:solidFill>
                  <a:srgbClr val="FF0000"/>
                </a:solidFill>
                <a:latin typeface="隶书" panose="02010509060101010101" pitchFamily="49" charset="-122"/>
                <a:ea typeface="隶书" panose="02010509060101010101" pitchFamily="49" charset="-122"/>
              </a:rPr>
              <a:t>续五）</a:t>
            </a:r>
            <a:endParaRPr lang="zh-CN" altLang="en-US" sz="3600" b="1" dirty="0">
              <a:solidFill>
                <a:srgbClr val="FF0000"/>
              </a:solidFill>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20150031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381000" y="381000"/>
            <a:ext cx="8077200" cy="762000"/>
          </a:xfrm>
        </p:spPr>
        <p:txBody>
          <a:bodyPr/>
          <a:lstStyle/>
          <a:p>
            <a:pPr algn="l"/>
            <a:r>
              <a:rPr lang="en-US" altLang="zh-CN" sz="4000" dirty="0">
                <a:solidFill>
                  <a:srgbClr val="FF0000"/>
                </a:solidFill>
                <a:latin typeface="隶书" panose="02010509060101010101" pitchFamily="49" charset="-122"/>
                <a:ea typeface="隶书" panose="02010509060101010101" pitchFamily="49" charset="-122"/>
              </a:rPr>
              <a:t>5.1 </a:t>
            </a:r>
            <a:r>
              <a:rPr lang="zh-CN" altLang="en-US" sz="4000" dirty="0">
                <a:solidFill>
                  <a:srgbClr val="FF0000"/>
                </a:solidFill>
                <a:latin typeface="隶书" panose="02010509060101010101" pitchFamily="49" charset="-122"/>
                <a:ea typeface="隶书" panose="02010509060101010101" pitchFamily="49" charset="-122"/>
              </a:rPr>
              <a:t>基本概念</a:t>
            </a:r>
            <a:r>
              <a:rPr lang="zh-CN" altLang="en-US" sz="3600" b="1" dirty="0">
                <a:solidFill>
                  <a:srgbClr val="FF0000"/>
                </a:solidFill>
                <a:latin typeface="隶书" panose="02010509060101010101" pitchFamily="49" charset="-122"/>
                <a:ea typeface="隶书" panose="02010509060101010101" pitchFamily="49" charset="-122"/>
              </a:rPr>
              <a:t>（</a:t>
            </a:r>
            <a:r>
              <a:rPr lang="zh-CN" altLang="en-US" sz="3600" b="1" dirty="0" smtClean="0">
                <a:solidFill>
                  <a:srgbClr val="FF0000"/>
                </a:solidFill>
                <a:latin typeface="隶书" panose="02010509060101010101" pitchFamily="49" charset="-122"/>
                <a:ea typeface="隶书" panose="02010509060101010101" pitchFamily="49" charset="-122"/>
              </a:rPr>
              <a:t>续六）</a:t>
            </a:r>
            <a:endParaRPr lang="zh-CN" altLang="en-US" sz="3600" b="1" dirty="0">
              <a:solidFill>
                <a:srgbClr val="FF0000"/>
              </a:solidFill>
              <a:latin typeface="隶书" panose="02010509060101010101" pitchFamily="49" charset="-122"/>
              <a:ea typeface="隶书" panose="02010509060101010101" pitchFamily="49" charset="-122"/>
            </a:endParaRPr>
          </a:p>
        </p:txBody>
      </p:sp>
      <p:sp>
        <p:nvSpPr>
          <p:cNvPr id="87043" name="Rectangle 3"/>
          <p:cNvSpPr>
            <a:spLocks noGrp="1" noChangeArrowheads="1"/>
          </p:cNvSpPr>
          <p:nvPr>
            <p:ph type="body" idx="1"/>
          </p:nvPr>
        </p:nvSpPr>
        <p:spPr>
          <a:xfrm>
            <a:off x="381000" y="1447800"/>
            <a:ext cx="8077200" cy="1295400"/>
          </a:xfrm>
        </p:spPr>
        <p:txBody>
          <a:bodyPr/>
          <a:lstStyle/>
          <a:p>
            <a:pPr>
              <a:lnSpc>
                <a:spcPct val="90000"/>
              </a:lnSpc>
              <a:buFontTx/>
              <a:buNone/>
            </a:pPr>
            <a:r>
              <a:rPr lang="en-US" altLang="zh-CN" sz="2800"/>
              <a:t>3</a:t>
            </a:r>
            <a:r>
              <a:rPr lang="zh-CN" altLang="en-US" sz="2800"/>
              <a:t>、人工神经网络模型</a:t>
            </a:r>
          </a:p>
          <a:p>
            <a:pPr>
              <a:lnSpc>
                <a:spcPct val="90000"/>
              </a:lnSpc>
              <a:buFontTx/>
              <a:buNone/>
            </a:pPr>
            <a:r>
              <a:rPr lang="zh-CN" altLang="en-US" sz="2800"/>
              <a:t>目前有数十种，主要有以下两种。</a:t>
            </a:r>
          </a:p>
          <a:p>
            <a:pPr>
              <a:lnSpc>
                <a:spcPct val="90000"/>
              </a:lnSpc>
              <a:buFontTx/>
              <a:buNone/>
            </a:pPr>
            <a:r>
              <a:rPr lang="en-US" altLang="zh-CN" sz="2800">
                <a:cs typeface="Times New Roman" panose="02020603050405020304" pitchFamily="18" charset="0"/>
              </a:rPr>
              <a:t>• </a:t>
            </a:r>
            <a:r>
              <a:rPr lang="zh-CN" altLang="en-US" sz="2800"/>
              <a:t>前馈型神经网络（</a:t>
            </a:r>
            <a:r>
              <a:rPr lang="en-US" altLang="zh-CN" sz="2800"/>
              <a:t>feedforard NN</a:t>
            </a:r>
            <a:r>
              <a:rPr lang="zh-CN" altLang="en-US" sz="2800"/>
              <a:t>）</a:t>
            </a:r>
          </a:p>
        </p:txBody>
      </p:sp>
      <p:sp>
        <p:nvSpPr>
          <p:cNvPr id="87044" name="Text Box 4"/>
          <p:cNvSpPr txBox="1">
            <a:spLocks noChangeArrowheads="1"/>
          </p:cNvSpPr>
          <p:nvPr/>
        </p:nvSpPr>
        <p:spPr bwMode="auto">
          <a:xfrm>
            <a:off x="228600" y="5638800"/>
            <a:ext cx="8610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solidFill>
                  <a:srgbClr val="FF0000"/>
                </a:solidFill>
              </a:rPr>
              <a:t>注：每一层神经元只接受前一层神经元的输入。若隐藏层</a:t>
            </a:r>
            <a:r>
              <a:rPr lang="en-US" altLang="zh-CN" sz="2400">
                <a:solidFill>
                  <a:srgbClr val="FF0000"/>
                </a:solidFill>
              </a:rPr>
              <a:t>+</a:t>
            </a:r>
            <a:r>
              <a:rPr lang="zh-CN" altLang="en-US" sz="2400">
                <a:solidFill>
                  <a:srgbClr val="FF0000"/>
                </a:solidFill>
              </a:rPr>
              <a:t>输出层有</a:t>
            </a:r>
            <a:r>
              <a:rPr lang="en-US" altLang="zh-CN" sz="2400">
                <a:solidFill>
                  <a:srgbClr val="FF0000"/>
                </a:solidFill>
              </a:rPr>
              <a:t>n</a:t>
            </a:r>
            <a:r>
              <a:rPr lang="zh-CN" altLang="en-US" sz="2400">
                <a:solidFill>
                  <a:srgbClr val="FF0000"/>
                </a:solidFill>
              </a:rPr>
              <a:t>个层，则称为</a:t>
            </a:r>
            <a:r>
              <a:rPr lang="en-US" altLang="zh-CN" sz="2400">
                <a:solidFill>
                  <a:srgbClr val="FF0000"/>
                </a:solidFill>
              </a:rPr>
              <a:t>n</a:t>
            </a:r>
            <a:r>
              <a:rPr lang="zh-CN" altLang="en-US" sz="2400">
                <a:solidFill>
                  <a:srgbClr val="FF0000"/>
                </a:solidFill>
              </a:rPr>
              <a:t>层神经网络</a:t>
            </a:r>
          </a:p>
        </p:txBody>
      </p:sp>
      <p:pic>
        <p:nvPicPr>
          <p:cNvPr id="8704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2924175"/>
            <a:ext cx="6172200" cy="26193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381000" y="381000"/>
            <a:ext cx="8077200" cy="762000"/>
          </a:xfrm>
        </p:spPr>
        <p:txBody>
          <a:bodyPr/>
          <a:lstStyle/>
          <a:p>
            <a:pPr algn="l"/>
            <a:r>
              <a:rPr lang="en-US" altLang="zh-CN" sz="4000" dirty="0">
                <a:solidFill>
                  <a:srgbClr val="FF0000"/>
                </a:solidFill>
                <a:latin typeface="隶书" panose="02010509060101010101" pitchFamily="49" charset="-122"/>
                <a:ea typeface="隶书" panose="02010509060101010101" pitchFamily="49" charset="-122"/>
              </a:rPr>
              <a:t>5.1 </a:t>
            </a:r>
            <a:r>
              <a:rPr lang="zh-CN" altLang="en-US" sz="4000" dirty="0">
                <a:solidFill>
                  <a:srgbClr val="FF0000"/>
                </a:solidFill>
                <a:latin typeface="隶书" panose="02010509060101010101" pitchFamily="49" charset="-122"/>
                <a:ea typeface="隶书" panose="02010509060101010101" pitchFamily="49" charset="-122"/>
              </a:rPr>
              <a:t>基本概念</a:t>
            </a:r>
            <a:r>
              <a:rPr lang="zh-CN" altLang="en-US" sz="3600" b="1" dirty="0">
                <a:solidFill>
                  <a:srgbClr val="FF0000"/>
                </a:solidFill>
                <a:latin typeface="隶书" panose="02010509060101010101" pitchFamily="49" charset="-122"/>
                <a:ea typeface="隶书" panose="02010509060101010101" pitchFamily="49" charset="-122"/>
              </a:rPr>
              <a:t>（</a:t>
            </a:r>
            <a:r>
              <a:rPr lang="zh-CN" altLang="en-US" sz="3600" b="1" dirty="0" smtClean="0">
                <a:solidFill>
                  <a:srgbClr val="FF0000"/>
                </a:solidFill>
                <a:latin typeface="隶书" panose="02010509060101010101" pitchFamily="49" charset="-122"/>
                <a:ea typeface="隶书" panose="02010509060101010101" pitchFamily="49" charset="-122"/>
              </a:rPr>
              <a:t>续七）</a:t>
            </a:r>
            <a:endParaRPr lang="zh-CN" altLang="en-US" sz="3600" b="1" dirty="0">
              <a:solidFill>
                <a:srgbClr val="FF0000"/>
              </a:solidFill>
            </a:endParaRPr>
          </a:p>
        </p:txBody>
      </p:sp>
      <p:sp>
        <p:nvSpPr>
          <p:cNvPr id="88067" name="Rectangle 3"/>
          <p:cNvSpPr>
            <a:spLocks noGrp="1" noChangeArrowheads="1"/>
          </p:cNvSpPr>
          <p:nvPr>
            <p:ph type="body" idx="1"/>
          </p:nvPr>
        </p:nvSpPr>
        <p:spPr>
          <a:xfrm>
            <a:off x="381000" y="1524000"/>
            <a:ext cx="8077200" cy="609600"/>
          </a:xfrm>
        </p:spPr>
        <p:txBody>
          <a:bodyPr/>
          <a:lstStyle/>
          <a:p>
            <a:pPr>
              <a:buFontTx/>
              <a:buNone/>
            </a:pPr>
            <a:r>
              <a:rPr lang="en-US" altLang="zh-CN">
                <a:cs typeface="Times New Roman" panose="02020603050405020304" pitchFamily="18" charset="0"/>
              </a:rPr>
              <a:t>• </a:t>
            </a:r>
            <a:r>
              <a:rPr lang="zh-CN" altLang="en-US"/>
              <a:t>反馈型神经网络（</a:t>
            </a:r>
            <a:r>
              <a:rPr lang="en-US" altLang="zh-CN"/>
              <a:t>feedback NN</a:t>
            </a:r>
            <a:r>
              <a:rPr lang="zh-CN" altLang="en-US"/>
              <a:t>）</a:t>
            </a:r>
          </a:p>
        </p:txBody>
      </p:sp>
      <p:sp>
        <p:nvSpPr>
          <p:cNvPr id="88068" name="Text Box 4"/>
          <p:cNvSpPr txBox="1">
            <a:spLocks noChangeArrowheads="1"/>
          </p:cNvSpPr>
          <p:nvPr/>
        </p:nvSpPr>
        <p:spPr bwMode="auto">
          <a:xfrm>
            <a:off x="228600" y="5638800"/>
            <a:ext cx="8763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solidFill>
                  <a:srgbClr val="FF0000"/>
                </a:solidFill>
              </a:rPr>
              <a:t>注：每个神经元都接受其他神经元输出作为输入，自己输出的信号经过其他神经元又反馈回自己。</a:t>
            </a:r>
          </a:p>
        </p:txBody>
      </p:sp>
      <p:pic>
        <p:nvPicPr>
          <p:cNvPr id="8807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2060575"/>
            <a:ext cx="5676900" cy="35433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ERP">
  <a:themeElements>
    <a:clrScheme name="ERP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ERP">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None/>
          <a:tabLst/>
          <a:defRPr kumimoji="1" lang="zh-CN" altLang="en-US" sz="2800" b="0" i="0" u="none" strike="noStrike" cap="none" normalizeH="0" baseline="0" smtClean="0">
            <a:ln>
              <a:noFill/>
            </a:ln>
            <a:solidFill>
              <a:srgbClr val="006666"/>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None/>
          <a:tabLst/>
          <a:defRPr kumimoji="1" lang="zh-CN" altLang="en-US" sz="2800" b="0" i="0" u="none" strike="noStrike" cap="none" normalizeH="0" baseline="0" smtClean="0">
            <a:ln>
              <a:noFill/>
            </a:ln>
            <a:solidFill>
              <a:srgbClr val="006666"/>
            </a:solidFill>
            <a:effectLst/>
            <a:latin typeface="Times New Roman" panose="02020603050405020304" pitchFamily="18" charset="0"/>
            <a:ea typeface="宋体" panose="02010600030101010101" pitchFamily="2" charset="-122"/>
          </a:defRPr>
        </a:defPPr>
      </a:lstStyle>
    </a:lnDef>
  </a:objectDefaults>
  <a:extraClrSchemeLst>
    <a:extraClrScheme>
      <a:clrScheme name="ERP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ERP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RP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RP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RP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RP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ERP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C:\Documents and Settings\xy.PC171871289725\Application Data\Microsoft\Templates\ERP.pot</Template>
  <TotalTime>10708</TotalTime>
  <Words>5974</Words>
  <Application>Microsoft Office PowerPoint</Application>
  <PresentationFormat>全屏显示(4:3)</PresentationFormat>
  <Paragraphs>305</Paragraphs>
  <Slides>47</Slides>
  <Notes>3</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47</vt:i4>
      </vt:variant>
    </vt:vector>
  </HeadingPairs>
  <TitlesOfParts>
    <vt:vector size="58" baseType="lpstr">
      <vt:lpstr>等线</vt:lpstr>
      <vt:lpstr>楷体</vt:lpstr>
      <vt:lpstr>隶书</vt:lpstr>
      <vt:lpstr>宋体</vt:lpstr>
      <vt:lpstr>Arial</vt:lpstr>
      <vt:lpstr>Cambria Math</vt:lpstr>
      <vt:lpstr>Times New Roman</vt:lpstr>
      <vt:lpstr>Wingdings</vt:lpstr>
      <vt:lpstr>Wingdings 2</vt:lpstr>
      <vt:lpstr>ERP</vt:lpstr>
      <vt:lpstr>公式</vt:lpstr>
      <vt:lpstr>第5章  神经网络分类</vt:lpstr>
      <vt:lpstr>5.1 基本概念</vt:lpstr>
      <vt:lpstr>5.1 基本概念（续一）</vt:lpstr>
      <vt:lpstr>5.1 基本概念（续二）</vt:lpstr>
      <vt:lpstr>5.1 基本概念（续三）</vt:lpstr>
      <vt:lpstr>5.1 基本概念（续四）</vt:lpstr>
      <vt:lpstr>5.1 基本概念（续五）</vt:lpstr>
      <vt:lpstr>5.1 基本概念（续六）</vt:lpstr>
      <vt:lpstr>5.1 基本概念（续七）</vt:lpstr>
      <vt:lpstr>5.1 基本概念（续八）</vt:lpstr>
      <vt:lpstr>5.1 基本概念（续五）</vt:lpstr>
      <vt:lpstr>5.1 基本概念（续十）</vt:lpstr>
      <vt:lpstr>5.1 基本概念（续十一）</vt:lpstr>
      <vt:lpstr>5.1 基本概念（续十二）</vt:lpstr>
      <vt:lpstr>5.1 基本概念（续十三）</vt:lpstr>
      <vt:lpstr>5.1 基本概念（续十四）</vt:lpstr>
      <vt:lpstr> </vt:lpstr>
      <vt:lpstr>5.2 BP神经网络</vt:lpstr>
      <vt:lpstr>5.2 BP神经网络（续一）</vt:lpstr>
      <vt:lpstr>5.2 BP神经网络（续二）</vt:lpstr>
      <vt:lpstr>5.2 BP神经网络（续三）</vt:lpstr>
      <vt:lpstr>5.2 BP神经网络（续三）</vt:lpstr>
      <vt:lpstr>5.2 BP神经网络（续三）</vt:lpstr>
      <vt:lpstr>5.2 BP神经网络（续四）</vt:lpstr>
      <vt:lpstr>5.2 BP神经网络（续五）</vt:lpstr>
      <vt:lpstr>5.2 BP神经网络（续六）</vt:lpstr>
      <vt:lpstr>5.2 BP神经网络（续七）</vt:lpstr>
      <vt:lpstr>5.2 BP神经网络（续七-1）补充</vt:lpstr>
      <vt:lpstr>5.2 BP神经网络（续七-2）补充</vt:lpstr>
      <vt:lpstr>5.2 BP神经网络（续七-3）补充</vt:lpstr>
      <vt:lpstr>5.2 BP神经网络（续七-4）补充</vt:lpstr>
      <vt:lpstr>5.2 BP神经网络（续七-5）补充</vt:lpstr>
      <vt:lpstr>5.2 BP神经网络（续八）</vt:lpstr>
      <vt:lpstr>5.2 BP神经网络（续九）</vt:lpstr>
      <vt:lpstr>5.2 BP神经网络（续十）</vt:lpstr>
      <vt:lpstr>5.2 BP神经网络（续十一）</vt:lpstr>
      <vt:lpstr>5.2 BP神经网络（续十二）</vt:lpstr>
      <vt:lpstr>5.2 BP神经网络（续十三）</vt:lpstr>
      <vt:lpstr>5.2 BP神经网络（十四）</vt:lpstr>
      <vt:lpstr>5.2 BP神经网络（十五）</vt:lpstr>
      <vt:lpstr>5.2 BP神经网络（十六）</vt:lpstr>
      <vt:lpstr>5.2 BP神经网络（续十七）</vt:lpstr>
      <vt:lpstr>5.2 BP神经网络（续十八）</vt:lpstr>
      <vt:lpstr>5.2 BP神经网络（续十九）</vt:lpstr>
      <vt:lpstr>5.2 BP神经网络（续二十）</vt:lpstr>
      <vt:lpstr>5.2 BP神经网络（续二十一）</vt:lpstr>
      <vt:lpstr>5.2 BP神经网络（二十二）</vt:lpstr>
    </vt:vector>
  </TitlesOfParts>
  <Compan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数据挖掘原理与技术</dc:title>
  <dc:creator>MoMo</dc:creator>
  <cp:lastModifiedBy>Windows User</cp:lastModifiedBy>
  <cp:revision>287</cp:revision>
  <dcterms:created xsi:type="dcterms:W3CDTF">2005-02-11T09:22:01Z</dcterms:created>
  <dcterms:modified xsi:type="dcterms:W3CDTF">2022-09-21T13:25:03Z</dcterms:modified>
</cp:coreProperties>
</file>